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35"/>
  </p:notesMasterIdLst>
  <p:sldIdLst>
    <p:sldId id="297" r:id="rId2"/>
    <p:sldId id="258" r:id="rId3"/>
    <p:sldId id="293" r:id="rId4"/>
    <p:sldId id="294" r:id="rId5"/>
    <p:sldId id="295" r:id="rId6"/>
    <p:sldId id="296" r:id="rId7"/>
    <p:sldId id="283" r:id="rId8"/>
    <p:sldId id="262" r:id="rId9"/>
    <p:sldId id="281" r:id="rId10"/>
    <p:sldId id="284" r:id="rId11"/>
    <p:sldId id="261" r:id="rId12"/>
    <p:sldId id="257" r:id="rId13"/>
    <p:sldId id="271" r:id="rId14"/>
    <p:sldId id="278" r:id="rId15"/>
    <p:sldId id="279" r:id="rId16"/>
    <p:sldId id="287" r:id="rId17"/>
    <p:sldId id="267" r:id="rId18"/>
    <p:sldId id="259" r:id="rId19"/>
    <p:sldId id="263" r:id="rId20"/>
    <p:sldId id="285" r:id="rId21"/>
    <p:sldId id="264" r:id="rId22"/>
    <p:sldId id="265" r:id="rId23"/>
    <p:sldId id="266" r:id="rId24"/>
    <p:sldId id="269" r:id="rId25"/>
    <p:sldId id="274" r:id="rId26"/>
    <p:sldId id="272" r:id="rId27"/>
    <p:sldId id="282" r:id="rId28"/>
    <p:sldId id="273" r:id="rId29"/>
    <p:sldId id="275" r:id="rId30"/>
    <p:sldId id="286" r:id="rId31"/>
    <p:sldId id="280" r:id="rId32"/>
    <p:sldId id="270" r:id="rId33"/>
    <p:sldId id="29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895" autoAdjust="0"/>
  </p:normalViewPr>
  <p:slideViewPr>
    <p:cSldViewPr snapToGrid="0">
      <p:cViewPr varScale="1">
        <p:scale>
          <a:sx n="42" d="100"/>
          <a:sy n="42" d="100"/>
        </p:scale>
        <p:origin x="18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4BA0A-A0E1-4773-8F6C-F38D84BBA662}"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609FC489-0266-45AC-AEE1-78CBE576FEAE}">
      <dgm:prSet phldrT="[Text]"/>
      <dgm:spPr/>
      <dgm:t>
        <a:bodyPr/>
        <a:lstStyle/>
        <a:p>
          <a:r>
            <a:rPr lang="en-US" dirty="0">
              <a:solidFill>
                <a:schemeClr val="tx1"/>
              </a:solidFill>
            </a:rPr>
            <a:t>Skin color Gender Age</a:t>
          </a:r>
        </a:p>
      </dgm:t>
    </dgm:pt>
    <dgm:pt modelId="{7D8D9283-8BEB-414C-B2A9-A14247FD779B}" type="parTrans" cxnId="{E97D48A0-FA52-406B-A97B-C9BFE09A989F}">
      <dgm:prSet/>
      <dgm:spPr/>
      <dgm:t>
        <a:bodyPr/>
        <a:lstStyle/>
        <a:p>
          <a:endParaRPr lang="en-US"/>
        </a:p>
      </dgm:t>
    </dgm:pt>
    <dgm:pt modelId="{BCF539AD-8926-4A72-B761-E63F6F0F70E0}" type="sibTrans" cxnId="{E97D48A0-FA52-406B-A97B-C9BFE09A989F}">
      <dgm:prSet/>
      <dgm:spPr/>
      <dgm:t>
        <a:bodyPr/>
        <a:lstStyle/>
        <a:p>
          <a:endParaRPr lang="en-US"/>
        </a:p>
      </dgm:t>
    </dgm:pt>
    <dgm:pt modelId="{D90326EE-2E3B-4660-90FD-DF75590BB451}">
      <dgm:prSet phldrT="[Text]"/>
      <dgm:spPr/>
      <dgm:t>
        <a:bodyPr/>
        <a:lstStyle/>
        <a:p>
          <a:r>
            <a:rPr lang="en-US" dirty="0">
              <a:solidFill>
                <a:schemeClr val="tx1"/>
              </a:solidFill>
            </a:rPr>
            <a:t>Height Weight Disability</a:t>
          </a:r>
        </a:p>
      </dgm:t>
    </dgm:pt>
    <dgm:pt modelId="{C227B732-63A0-4FD2-97B9-1064DD572455}" type="parTrans" cxnId="{C2534EE7-3974-4914-BEE7-A23B7089DE1A}">
      <dgm:prSet/>
      <dgm:spPr/>
      <dgm:t>
        <a:bodyPr/>
        <a:lstStyle/>
        <a:p>
          <a:endParaRPr lang="en-US"/>
        </a:p>
      </dgm:t>
    </dgm:pt>
    <dgm:pt modelId="{6E1D2E3C-F2F1-4B3F-AF67-0235ABF00461}" type="sibTrans" cxnId="{C2534EE7-3974-4914-BEE7-A23B7089DE1A}">
      <dgm:prSet/>
      <dgm:spPr/>
      <dgm:t>
        <a:bodyPr/>
        <a:lstStyle/>
        <a:p>
          <a:endParaRPr lang="en-US"/>
        </a:p>
      </dgm:t>
    </dgm:pt>
    <dgm:pt modelId="{8D7FECAD-1098-4215-9A48-FB75FA8897E1}">
      <dgm:prSet phldrT="[Text]"/>
      <dgm:spPr/>
      <dgm:t>
        <a:bodyPr/>
        <a:lstStyle/>
        <a:p>
          <a:r>
            <a:rPr lang="en-US" dirty="0">
              <a:solidFill>
                <a:schemeClr val="tx1"/>
              </a:solidFill>
            </a:rPr>
            <a:t>Accents Voice Handshake</a:t>
          </a:r>
        </a:p>
      </dgm:t>
    </dgm:pt>
    <dgm:pt modelId="{8E81980B-3BDE-4FAE-BC56-D9FA41977E76}" type="parTrans" cxnId="{CAE40809-17BF-4AC7-B4CB-D3A1CB9D4CC9}">
      <dgm:prSet/>
      <dgm:spPr/>
      <dgm:t>
        <a:bodyPr/>
        <a:lstStyle/>
        <a:p>
          <a:endParaRPr lang="en-US"/>
        </a:p>
      </dgm:t>
    </dgm:pt>
    <dgm:pt modelId="{9F27A6C5-4436-474C-A300-B5FA4861512B}" type="sibTrans" cxnId="{CAE40809-17BF-4AC7-B4CB-D3A1CB9D4CC9}">
      <dgm:prSet/>
      <dgm:spPr/>
      <dgm:t>
        <a:bodyPr/>
        <a:lstStyle/>
        <a:p>
          <a:endParaRPr lang="en-US"/>
        </a:p>
      </dgm:t>
    </dgm:pt>
    <dgm:pt modelId="{481B5D28-726D-488F-8A98-DBB939CF486D}" type="pres">
      <dgm:prSet presAssocID="{91F4BA0A-A0E1-4773-8F6C-F38D84BBA662}" presName="linearFlow" presStyleCnt="0">
        <dgm:presLayoutVars>
          <dgm:dir/>
          <dgm:resizeHandles val="exact"/>
        </dgm:presLayoutVars>
      </dgm:prSet>
      <dgm:spPr/>
    </dgm:pt>
    <dgm:pt modelId="{37C84F31-7A88-4C9B-BC1D-0530934B6C45}" type="pres">
      <dgm:prSet presAssocID="{609FC489-0266-45AC-AEE1-78CBE576FEAE}" presName="comp" presStyleCnt="0"/>
      <dgm:spPr/>
    </dgm:pt>
    <dgm:pt modelId="{A3844DEF-70A2-4110-B014-F903BE9FCF46}" type="pres">
      <dgm:prSet presAssocID="{609FC489-0266-45AC-AEE1-78CBE576FEAE}" presName="rect2" presStyleLbl="node1" presStyleIdx="0" presStyleCnt="3">
        <dgm:presLayoutVars>
          <dgm:bulletEnabled val="1"/>
        </dgm:presLayoutVars>
      </dgm:prSet>
      <dgm:spPr/>
    </dgm:pt>
    <dgm:pt modelId="{1F1A464C-E463-441F-AFAC-01E069D7D6B1}" type="pres">
      <dgm:prSet presAssocID="{609FC489-0266-45AC-AEE1-78CBE576FEAE}"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BF6FC6D7-E05E-48D9-A352-B0B84A29D129}" type="pres">
      <dgm:prSet presAssocID="{BCF539AD-8926-4A72-B761-E63F6F0F70E0}" presName="sibTrans" presStyleCnt="0"/>
      <dgm:spPr/>
    </dgm:pt>
    <dgm:pt modelId="{6E9FB785-B65B-4DF7-A5A9-8EF251534503}" type="pres">
      <dgm:prSet presAssocID="{D90326EE-2E3B-4660-90FD-DF75590BB451}" presName="comp" presStyleCnt="0"/>
      <dgm:spPr/>
    </dgm:pt>
    <dgm:pt modelId="{161CE067-CB88-4043-8F27-B5DA49492058}" type="pres">
      <dgm:prSet presAssocID="{D90326EE-2E3B-4660-90FD-DF75590BB451}" presName="rect2" presStyleLbl="node1" presStyleIdx="1" presStyleCnt="3">
        <dgm:presLayoutVars>
          <dgm:bulletEnabled val="1"/>
        </dgm:presLayoutVars>
      </dgm:prSet>
      <dgm:spPr/>
    </dgm:pt>
    <dgm:pt modelId="{5240FB48-3677-4FC3-840D-750C6682F3B4}" type="pres">
      <dgm:prSet presAssocID="{D90326EE-2E3B-4660-90FD-DF75590BB451}"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CF169EE3-520F-4582-BC1E-50FA5175658C}" type="pres">
      <dgm:prSet presAssocID="{6E1D2E3C-F2F1-4B3F-AF67-0235ABF00461}" presName="sibTrans" presStyleCnt="0"/>
      <dgm:spPr/>
    </dgm:pt>
    <dgm:pt modelId="{B056F874-31D0-4549-AD25-BF7FB33DB8D3}" type="pres">
      <dgm:prSet presAssocID="{8D7FECAD-1098-4215-9A48-FB75FA8897E1}" presName="comp" presStyleCnt="0"/>
      <dgm:spPr/>
    </dgm:pt>
    <dgm:pt modelId="{0C1F74A1-2B36-4DA0-97DC-33A642ED4C8E}" type="pres">
      <dgm:prSet presAssocID="{8D7FECAD-1098-4215-9A48-FB75FA8897E1}" presName="rect2" presStyleLbl="node1" presStyleIdx="2" presStyleCnt="3">
        <dgm:presLayoutVars>
          <dgm:bulletEnabled val="1"/>
        </dgm:presLayoutVars>
      </dgm:prSet>
      <dgm:spPr/>
    </dgm:pt>
    <dgm:pt modelId="{303DC0AD-3D83-44B6-9988-1D5788635472}" type="pres">
      <dgm:prSet presAssocID="{8D7FECAD-1098-4215-9A48-FB75FA8897E1}"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Lst>
  <dgm:cxnLst>
    <dgm:cxn modelId="{CAE40809-17BF-4AC7-B4CB-D3A1CB9D4CC9}" srcId="{91F4BA0A-A0E1-4773-8F6C-F38D84BBA662}" destId="{8D7FECAD-1098-4215-9A48-FB75FA8897E1}" srcOrd="2" destOrd="0" parTransId="{8E81980B-3BDE-4FAE-BC56-D9FA41977E76}" sibTransId="{9F27A6C5-4436-474C-A300-B5FA4861512B}"/>
    <dgm:cxn modelId="{E97D48A0-FA52-406B-A97B-C9BFE09A989F}" srcId="{91F4BA0A-A0E1-4773-8F6C-F38D84BBA662}" destId="{609FC489-0266-45AC-AEE1-78CBE576FEAE}" srcOrd="0" destOrd="0" parTransId="{7D8D9283-8BEB-414C-B2A9-A14247FD779B}" sibTransId="{BCF539AD-8926-4A72-B761-E63F6F0F70E0}"/>
    <dgm:cxn modelId="{E6AD61C8-3690-4F83-9284-3BE4DFA777FE}" type="presOf" srcId="{8D7FECAD-1098-4215-9A48-FB75FA8897E1}" destId="{0C1F74A1-2B36-4DA0-97DC-33A642ED4C8E}" srcOrd="0" destOrd="0" presId="urn:microsoft.com/office/officeart/2008/layout/AlternatingPictureBlocks"/>
    <dgm:cxn modelId="{A5E242D4-346D-4721-AC7E-4030AA414054}" type="presOf" srcId="{D90326EE-2E3B-4660-90FD-DF75590BB451}" destId="{161CE067-CB88-4043-8F27-B5DA49492058}" srcOrd="0" destOrd="0" presId="urn:microsoft.com/office/officeart/2008/layout/AlternatingPictureBlocks"/>
    <dgm:cxn modelId="{40D9E0E0-ECDE-4A0A-985D-62F2EEB1BEB1}" type="presOf" srcId="{91F4BA0A-A0E1-4773-8F6C-F38D84BBA662}" destId="{481B5D28-726D-488F-8A98-DBB939CF486D}" srcOrd="0" destOrd="0" presId="urn:microsoft.com/office/officeart/2008/layout/AlternatingPictureBlocks"/>
    <dgm:cxn modelId="{76CDC0E5-FAB8-406C-956C-01379FC421E6}" type="presOf" srcId="{609FC489-0266-45AC-AEE1-78CBE576FEAE}" destId="{A3844DEF-70A2-4110-B014-F903BE9FCF46}" srcOrd="0" destOrd="0" presId="urn:microsoft.com/office/officeart/2008/layout/AlternatingPictureBlocks"/>
    <dgm:cxn modelId="{C2534EE7-3974-4914-BEE7-A23B7089DE1A}" srcId="{91F4BA0A-A0E1-4773-8F6C-F38D84BBA662}" destId="{D90326EE-2E3B-4660-90FD-DF75590BB451}" srcOrd="1" destOrd="0" parTransId="{C227B732-63A0-4FD2-97B9-1064DD572455}" sibTransId="{6E1D2E3C-F2F1-4B3F-AF67-0235ABF00461}"/>
    <dgm:cxn modelId="{8F505451-F4D1-4F4B-A4C6-E4B34AC59ACC}" type="presParOf" srcId="{481B5D28-726D-488F-8A98-DBB939CF486D}" destId="{37C84F31-7A88-4C9B-BC1D-0530934B6C45}" srcOrd="0" destOrd="0" presId="urn:microsoft.com/office/officeart/2008/layout/AlternatingPictureBlocks"/>
    <dgm:cxn modelId="{E7071631-5B82-4AC2-A0B3-6E88E9161034}" type="presParOf" srcId="{37C84F31-7A88-4C9B-BC1D-0530934B6C45}" destId="{A3844DEF-70A2-4110-B014-F903BE9FCF46}" srcOrd="0" destOrd="0" presId="urn:microsoft.com/office/officeart/2008/layout/AlternatingPictureBlocks"/>
    <dgm:cxn modelId="{0F05DB2D-7725-4CEA-BF80-8180001058FD}" type="presParOf" srcId="{37C84F31-7A88-4C9B-BC1D-0530934B6C45}" destId="{1F1A464C-E463-441F-AFAC-01E069D7D6B1}" srcOrd="1" destOrd="0" presId="urn:microsoft.com/office/officeart/2008/layout/AlternatingPictureBlocks"/>
    <dgm:cxn modelId="{4E9C961A-159E-4A43-A4BE-73D411B8778E}" type="presParOf" srcId="{481B5D28-726D-488F-8A98-DBB939CF486D}" destId="{BF6FC6D7-E05E-48D9-A352-B0B84A29D129}" srcOrd="1" destOrd="0" presId="urn:microsoft.com/office/officeart/2008/layout/AlternatingPictureBlocks"/>
    <dgm:cxn modelId="{B3DFCFAD-048B-4DA3-8C6A-7E2730296FA5}" type="presParOf" srcId="{481B5D28-726D-488F-8A98-DBB939CF486D}" destId="{6E9FB785-B65B-4DF7-A5A9-8EF251534503}" srcOrd="2" destOrd="0" presId="urn:microsoft.com/office/officeart/2008/layout/AlternatingPictureBlocks"/>
    <dgm:cxn modelId="{D4C62144-581C-442E-889B-6F1FD80C477C}" type="presParOf" srcId="{6E9FB785-B65B-4DF7-A5A9-8EF251534503}" destId="{161CE067-CB88-4043-8F27-B5DA49492058}" srcOrd="0" destOrd="0" presId="urn:microsoft.com/office/officeart/2008/layout/AlternatingPictureBlocks"/>
    <dgm:cxn modelId="{437A6A6E-97C3-4D74-9021-8BB1B543C8CA}" type="presParOf" srcId="{6E9FB785-B65B-4DF7-A5A9-8EF251534503}" destId="{5240FB48-3677-4FC3-840D-750C6682F3B4}" srcOrd="1" destOrd="0" presId="urn:microsoft.com/office/officeart/2008/layout/AlternatingPictureBlocks"/>
    <dgm:cxn modelId="{25A95560-0006-411E-B236-8F3E20E58DD0}" type="presParOf" srcId="{481B5D28-726D-488F-8A98-DBB939CF486D}" destId="{CF169EE3-520F-4582-BC1E-50FA5175658C}" srcOrd="3" destOrd="0" presId="urn:microsoft.com/office/officeart/2008/layout/AlternatingPictureBlocks"/>
    <dgm:cxn modelId="{EA07F17C-AE13-47EA-AE8C-FC769FB12E6F}" type="presParOf" srcId="{481B5D28-726D-488F-8A98-DBB939CF486D}" destId="{B056F874-31D0-4549-AD25-BF7FB33DB8D3}" srcOrd="4" destOrd="0" presId="urn:microsoft.com/office/officeart/2008/layout/AlternatingPictureBlocks"/>
    <dgm:cxn modelId="{22E24EB0-DAD5-4376-9356-4C46735C90BE}" type="presParOf" srcId="{B056F874-31D0-4549-AD25-BF7FB33DB8D3}" destId="{0C1F74A1-2B36-4DA0-97DC-33A642ED4C8E}" srcOrd="0" destOrd="0" presId="urn:microsoft.com/office/officeart/2008/layout/AlternatingPictureBlocks"/>
    <dgm:cxn modelId="{5AD5CD9B-1282-4DFA-B17E-608D030ABF6A}" type="presParOf" srcId="{B056F874-31D0-4549-AD25-BF7FB33DB8D3}" destId="{303DC0AD-3D83-44B6-9988-1D578863547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4BA0A-A0E1-4773-8F6C-F38D84BBA662}"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609FC489-0266-45AC-AEE1-78CBE576FEAE}">
      <dgm:prSet phldrT="[Text]"/>
      <dgm:spPr/>
      <dgm:t>
        <a:bodyPr/>
        <a:lstStyle/>
        <a:p>
          <a:r>
            <a:rPr lang="en-US" dirty="0">
              <a:solidFill>
                <a:schemeClr val="tx1"/>
              </a:solidFill>
            </a:rPr>
            <a:t>Education</a:t>
          </a:r>
        </a:p>
        <a:p>
          <a:r>
            <a:rPr lang="en-US" dirty="0">
              <a:solidFill>
                <a:schemeClr val="tx1"/>
              </a:solidFill>
            </a:rPr>
            <a:t>Introversion</a:t>
          </a:r>
        </a:p>
      </dgm:t>
    </dgm:pt>
    <dgm:pt modelId="{7D8D9283-8BEB-414C-B2A9-A14247FD779B}" type="parTrans" cxnId="{E97D48A0-FA52-406B-A97B-C9BFE09A989F}">
      <dgm:prSet/>
      <dgm:spPr/>
      <dgm:t>
        <a:bodyPr/>
        <a:lstStyle/>
        <a:p>
          <a:endParaRPr lang="en-US"/>
        </a:p>
      </dgm:t>
    </dgm:pt>
    <dgm:pt modelId="{BCF539AD-8926-4A72-B761-E63F6F0F70E0}" type="sibTrans" cxnId="{E97D48A0-FA52-406B-A97B-C9BFE09A989F}">
      <dgm:prSet/>
      <dgm:spPr/>
      <dgm:t>
        <a:bodyPr/>
        <a:lstStyle/>
        <a:p>
          <a:endParaRPr lang="en-US"/>
        </a:p>
      </dgm:t>
    </dgm:pt>
    <dgm:pt modelId="{D90326EE-2E3B-4660-90FD-DF75590BB451}">
      <dgm:prSet phldrT="[Text]"/>
      <dgm:spPr/>
      <dgm:t>
        <a:bodyPr/>
        <a:lstStyle/>
        <a:p>
          <a:r>
            <a:rPr lang="en-US" dirty="0">
              <a:solidFill>
                <a:schemeClr val="tx1"/>
              </a:solidFill>
            </a:rPr>
            <a:t>Hobbies Activities</a:t>
          </a:r>
        </a:p>
      </dgm:t>
    </dgm:pt>
    <dgm:pt modelId="{C227B732-63A0-4FD2-97B9-1064DD572455}" type="parTrans" cxnId="{C2534EE7-3974-4914-BEE7-A23B7089DE1A}">
      <dgm:prSet/>
      <dgm:spPr/>
      <dgm:t>
        <a:bodyPr/>
        <a:lstStyle/>
        <a:p>
          <a:endParaRPr lang="en-US"/>
        </a:p>
      </dgm:t>
    </dgm:pt>
    <dgm:pt modelId="{6E1D2E3C-F2F1-4B3F-AF67-0235ABF00461}" type="sibTrans" cxnId="{C2534EE7-3974-4914-BEE7-A23B7089DE1A}">
      <dgm:prSet/>
      <dgm:spPr/>
      <dgm:t>
        <a:bodyPr/>
        <a:lstStyle/>
        <a:p>
          <a:endParaRPr lang="en-US"/>
        </a:p>
      </dgm:t>
    </dgm:pt>
    <dgm:pt modelId="{8D7FECAD-1098-4215-9A48-FB75FA8897E1}">
      <dgm:prSet phldrT="[Text]"/>
      <dgm:spPr/>
      <dgm:t>
        <a:bodyPr/>
        <a:lstStyle/>
        <a:p>
          <a:r>
            <a:rPr lang="en-US" dirty="0">
              <a:solidFill>
                <a:schemeClr val="tx1"/>
              </a:solidFill>
            </a:rPr>
            <a:t>Marital and Parental Status</a:t>
          </a:r>
        </a:p>
      </dgm:t>
    </dgm:pt>
    <dgm:pt modelId="{8E81980B-3BDE-4FAE-BC56-D9FA41977E76}" type="parTrans" cxnId="{CAE40809-17BF-4AC7-B4CB-D3A1CB9D4CC9}">
      <dgm:prSet/>
      <dgm:spPr/>
      <dgm:t>
        <a:bodyPr/>
        <a:lstStyle/>
        <a:p>
          <a:endParaRPr lang="en-US"/>
        </a:p>
      </dgm:t>
    </dgm:pt>
    <dgm:pt modelId="{9F27A6C5-4436-474C-A300-B5FA4861512B}" type="sibTrans" cxnId="{CAE40809-17BF-4AC7-B4CB-D3A1CB9D4CC9}">
      <dgm:prSet/>
      <dgm:spPr/>
      <dgm:t>
        <a:bodyPr/>
        <a:lstStyle/>
        <a:p>
          <a:endParaRPr lang="en-US"/>
        </a:p>
      </dgm:t>
    </dgm:pt>
    <dgm:pt modelId="{481B5D28-726D-488F-8A98-DBB939CF486D}" type="pres">
      <dgm:prSet presAssocID="{91F4BA0A-A0E1-4773-8F6C-F38D84BBA662}" presName="linearFlow" presStyleCnt="0">
        <dgm:presLayoutVars>
          <dgm:dir/>
          <dgm:resizeHandles val="exact"/>
        </dgm:presLayoutVars>
      </dgm:prSet>
      <dgm:spPr/>
    </dgm:pt>
    <dgm:pt modelId="{37C84F31-7A88-4C9B-BC1D-0530934B6C45}" type="pres">
      <dgm:prSet presAssocID="{609FC489-0266-45AC-AEE1-78CBE576FEAE}" presName="comp" presStyleCnt="0"/>
      <dgm:spPr/>
    </dgm:pt>
    <dgm:pt modelId="{A3844DEF-70A2-4110-B014-F903BE9FCF46}" type="pres">
      <dgm:prSet presAssocID="{609FC489-0266-45AC-AEE1-78CBE576FEAE}" presName="rect2" presStyleLbl="node1" presStyleIdx="0" presStyleCnt="3">
        <dgm:presLayoutVars>
          <dgm:bulletEnabled val="1"/>
        </dgm:presLayoutVars>
      </dgm:prSet>
      <dgm:spPr/>
    </dgm:pt>
    <dgm:pt modelId="{1F1A464C-E463-441F-AFAC-01E069D7D6B1}" type="pres">
      <dgm:prSet presAssocID="{609FC489-0266-45AC-AEE1-78CBE576FEAE}"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F6FC6D7-E05E-48D9-A352-B0B84A29D129}" type="pres">
      <dgm:prSet presAssocID="{BCF539AD-8926-4A72-B761-E63F6F0F70E0}" presName="sibTrans" presStyleCnt="0"/>
      <dgm:spPr/>
    </dgm:pt>
    <dgm:pt modelId="{6E9FB785-B65B-4DF7-A5A9-8EF251534503}" type="pres">
      <dgm:prSet presAssocID="{D90326EE-2E3B-4660-90FD-DF75590BB451}" presName="comp" presStyleCnt="0"/>
      <dgm:spPr/>
    </dgm:pt>
    <dgm:pt modelId="{161CE067-CB88-4043-8F27-B5DA49492058}" type="pres">
      <dgm:prSet presAssocID="{D90326EE-2E3B-4660-90FD-DF75590BB451}" presName="rect2" presStyleLbl="node1" presStyleIdx="1" presStyleCnt="3">
        <dgm:presLayoutVars>
          <dgm:bulletEnabled val="1"/>
        </dgm:presLayoutVars>
      </dgm:prSet>
      <dgm:spPr/>
    </dgm:pt>
    <dgm:pt modelId="{5240FB48-3677-4FC3-840D-750C6682F3B4}" type="pres">
      <dgm:prSet presAssocID="{D90326EE-2E3B-4660-90FD-DF75590BB451}"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CF169EE3-520F-4582-BC1E-50FA5175658C}" type="pres">
      <dgm:prSet presAssocID="{6E1D2E3C-F2F1-4B3F-AF67-0235ABF00461}" presName="sibTrans" presStyleCnt="0"/>
      <dgm:spPr/>
    </dgm:pt>
    <dgm:pt modelId="{B056F874-31D0-4549-AD25-BF7FB33DB8D3}" type="pres">
      <dgm:prSet presAssocID="{8D7FECAD-1098-4215-9A48-FB75FA8897E1}" presName="comp" presStyleCnt="0"/>
      <dgm:spPr/>
    </dgm:pt>
    <dgm:pt modelId="{0C1F74A1-2B36-4DA0-97DC-33A642ED4C8E}" type="pres">
      <dgm:prSet presAssocID="{8D7FECAD-1098-4215-9A48-FB75FA8897E1}" presName="rect2" presStyleLbl="node1" presStyleIdx="2" presStyleCnt="3">
        <dgm:presLayoutVars>
          <dgm:bulletEnabled val="1"/>
        </dgm:presLayoutVars>
      </dgm:prSet>
      <dgm:spPr/>
    </dgm:pt>
    <dgm:pt modelId="{303DC0AD-3D83-44B6-9988-1D5788635472}" type="pres">
      <dgm:prSet presAssocID="{8D7FECAD-1098-4215-9A48-FB75FA8897E1}"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Lst>
  <dgm:cxnLst>
    <dgm:cxn modelId="{CAE40809-17BF-4AC7-B4CB-D3A1CB9D4CC9}" srcId="{91F4BA0A-A0E1-4773-8F6C-F38D84BBA662}" destId="{8D7FECAD-1098-4215-9A48-FB75FA8897E1}" srcOrd="2" destOrd="0" parTransId="{8E81980B-3BDE-4FAE-BC56-D9FA41977E76}" sibTransId="{9F27A6C5-4436-474C-A300-B5FA4861512B}"/>
    <dgm:cxn modelId="{E97D48A0-FA52-406B-A97B-C9BFE09A989F}" srcId="{91F4BA0A-A0E1-4773-8F6C-F38D84BBA662}" destId="{609FC489-0266-45AC-AEE1-78CBE576FEAE}" srcOrd="0" destOrd="0" parTransId="{7D8D9283-8BEB-414C-B2A9-A14247FD779B}" sibTransId="{BCF539AD-8926-4A72-B761-E63F6F0F70E0}"/>
    <dgm:cxn modelId="{E6AD61C8-3690-4F83-9284-3BE4DFA777FE}" type="presOf" srcId="{8D7FECAD-1098-4215-9A48-FB75FA8897E1}" destId="{0C1F74A1-2B36-4DA0-97DC-33A642ED4C8E}" srcOrd="0" destOrd="0" presId="urn:microsoft.com/office/officeart/2008/layout/AlternatingPictureBlocks"/>
    <dgm:cxn modelId="{A5E242D4-346D-4721-AC7E-4030AA414054}" type="presOf" srcId="{D90326EE-2E3B-4660-90FD-DF75590BB451}" destId="{161CE067-CB88-4043-8F27-B5DA49492058}" srcOrd="0" destOrd="0" presId="urn:microsoft.com/office/officeart/2008/layout/AlternatingPictureBlocks"/>
    <dgm:cxn modelId="{40D9E0E0-ECDE-4A0A-985D-62F2EEB1BEB1}" type="presOf" srcId="{91F4BA0A-A0E1-4773-8F6C-F38D84BBA662}" destId="{481B5D28-726D-488F-8A98-DBB939CF486D}" srcOrd="0" destOrd="0" presId="urn:microsoft.com/office/officeart/2008/layout/AlternatingPictureBlocks"/>
    <dgm:cxn modelId="{76CDC0E5-FAB8-406C-956C-01379FC421E6}" type="presOf" srcId="{609FC489-0266-45AC-AEE1-78CBE576FEAE}" destId="{A3844DEF-70A2-4110-B014-F903BE9FCF46}" srcOrd="0" destOrd="0" presId="urn:microsoft.com/office/officeart/2008/layout/AlternatingPictureBlocks"/>
    <dgm:cxn modelId="{C2534EE7-3974-4914-BEE7-A23B7089DE1A}" srcId="{91F4BA0A-A0E1-4773-8F6C-F38D84BBA662}" destId="{D90326EE-2E3B-4660-90FD-DF75590BB451}" srcOrd="1" destOrd="0" parTransId="{C227B732-63A0-4FD2-97B9-1064DD572455}" sibTransId="{6E1D2E3C-F2F1-4B3F-AF67-0235ABF00461}"/>
    <dgm:cxn modelId="{8F505451-F4D1-4F4B-A4C6-E4B34AC59ACC}" type="presParOf" srcId="{481B5D28-726D-488F-8A98-DBB939CF486D}" destId="{37C84F31-7A88-4C9B-BC1D-0530934B6C45}" srcOrd="0" destOrd="0" presId="urn:microsoft.com/office/officeart/2008/layout/AlternatingPictureBlocks"/>
    <dgm:cxn modelId="{E7071631-5B82-4AC2-A0B3-6E88E9161034}" type="presParOf" srcId="{37C84F31-7A88-4C9B-BC1D-0530934B6C45}" destId="{A3844DEF-70A2-4110-B014-F903BE9FCF46}" srcOrd="0" destOrd="0" presId="urn:microsoft.com/office/officeart/2008/layout/AlternatingPictureBlocks"/>
    <dgm:cxn modelId="{0F05DB2D-7725-4CEA-BF80-8180001058FD}" type="presParOf" srcId="{37C84F31-7A88-4C9B-BC1D-0530934B6C45}" destId="{1F1A464C-E463-441F-AFAC-01E069D7D6B1}" srcOrd="1" destOrd="0" presId="urn:microsoft.com/office/officeart/2008/layout/AlternatingPictureBlocks"/>
    <dgm:cxn modelId="{4E9C961A-159E-4A43-A4BE-73D411B8778E}" type="presParOf" srcId="{481B5D28-726D-488F-8A98-DBB939CF486D}" destId="{BF6FC6D7-E05E-48D9-A352-B0B84A29D129}" srcOrd="1" destOrd="0" presId="urn:microsoft.com/office/officeart/2008/layout/AlternatingPictureBlocks"/>
    <dgm:cxn modelId="{B3DFCFAD-048B-4DA3-8C6A-7E2730296FA5}" type="presParOf" srcId="{481B5D28-726D-488F-8A98-DBB939CF486D}" destId="{6E9FB785-B65B-4DF7-A5A9-8EF251534503}" srcOrd="2" destOrd="0" presId="urn:microsoft.com/office/officeart/2008/layout/AlternatingPictureBlocks"/>
    <dgm:cxn modelId="{D4C62144-581C-442E-889B-6F1FD80C477C}" type="presParOf" srcId="{6E9FB785-B65B-4DF7-A5A9-8EF251534503}" destId="{161CE067-CB88-4043-8F27-B5DA49492058}" srcOrd="0" destOrd="0" presId="urn:microsoft.com/office/officeart/2008/layout/AlternatingPictureBlocks"/>
    <dgm:cxn modelId="{437A6A6E-97C3-4D74-9021-8BB1B543C8CA}" type="presParOf" srcId="{6E9FB785-B65B-4DF7-A5A9-8EF251534503}" destId="{5240FB48-3677-4FC3-840D-750C6682F3B4}" srcOrd="1" destOrd="0" presId="urn:microsoft.com/office/officeart/2008/layout/AlternatingPictureBlocks"/>
    <dgm:cxn modelId="{25A95560-0006-411E-B236-8F3E20E58DD0}" type="presParOf" srcId="{481B5D28-726D-488F-8A98-DBB939CF486D}" destId="{CF169EE3-520F-4582-BC1E-50FA5175658C}" srcOrd="3" destOrd="0" presId="urn:microsoft.com/office/officeart/2008/layout/AlternatingPictureBlocks"/>
    <dgm:cxn modelId="{EA07F17C-AE13-47EA-AE8C-FC769FB12E6F}" type="presParOf" srcId="{481B5D28-726D-488F-8A98-DBB939CF486D}" destId="{B056F874-31D0-4549-AD25-BF7FB33DB8D3}" srcOrd="4" destOrd="0" presId="urn:microsoft.com/office/officeart/2008/layout/AlternatingPictureBlocks"/>
    <dgm:cxn modelId="{22E24EB0-DAD5-4376-9356-4C46735C90BE}" type="presParOf" srcId="{B056F874-31D0-4549-AD25-BF7FB33DB8D3}" destId="{0C1F74A1-2B36-4DA0-97DC-33A642ED4C8E}" srcOrd="0" destOrd="0" presId="urn:microsoft.com/office/officeart/2008/layout/AlternatingPictureBlocks"/>
    <dgm:cxn modelId="{5AD5CD9B-1282-4DFA-B17E-608D030ABF6A}" type="presParOf" srcId="{B056F874-31D0-4549-AD25-BF7FB33DB8D3}" destId="{303DC0AD-3D83-44B6-9988-1D578863547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44DEF-70A2-4110-B014-F903BE9FCF46}">
      <dsp:nvSpPr>
        <dsp:cNvPr id="0" name=""/>
        <dsp:cNvSpPr/>
      </dsp:nvSpPr>
      <dsp:spPr>
        <a:xfrm>
          <a:off x="4114786" y="4808"/>
          <a:ext cx="3679751" cy="166429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Skin color Gender Age</a:t>
          </a:r>
        </a:p>
      </dsp:txBody>
      <dsp:txXfrm>
        <a:off x="4114786" y="4808"/>
        <a:ext cx="3679751" cy="1664292"/>
      </dsp:txXfrm>
    </dsp:sp>
    <dsp:sp modelId="{1F1A464C-E463-441F-AFAC-01E069D7D6B1}">
      <dsp:nvSpPr>
        <dsp:cNvPr id="0" name=""/>
        <dsp:cNvSpPr/>
      </dsp:nvSpPr>
      <dsp:spPr>
        <a:xfrm>
          <a:off x="2302371" y="4808"/>
          <a:ext cx="1647649" cy="16642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CE067-CB88-4043-8F27-B5DA49492058}">
      <dsp:nvSpPr>
        <dsp:cNvPr id="0" name=""/>
        <dsp:cNvSpPr/>
      </dsp:nvSpPr>
      <dsp:spPr>
        <a:xfrm>
          <a:off x="2302371" y="1943710"/>
          <a:ext cx="3679751" cy="166429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Height Weight Disability</a:t>
          </a:r>
        </a:p>
      </dsp:txBody>
      <dsp:txXfrm>
        <a:off x="2302371" y="1943710"/>
        <a:ext cx="3679751" cy="1664292"/>
      </dsp:txXfrm>
    </dsp:sp>
    <dsp:sp modelId="{5240FB48-3677-4FC3-840D-750C6682F3B4}">
      <dsp:nvSpPr>
        <dsp:cNvPr id="0" name=""/>
        <dsp:cNvSpPr/>
      </dsp:nvSpPr>
      <dsp:spPr>
        <a:xfrm>
          <a:off x="6146887" y="1943710"/>
          <a:ext cx="1647649" cy="166429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F74A1-2B36-4DA0-97DC-33A642ED4C8E}">
      <dsp:nvSpPr>
        <dsp:cNvPr id="0" name=""/>
        <dsp:cNvSpPr/>
      </dsp:nvSpPr>
      <dsp:spPr>
        <a:xfrm>
          <a:off x="4114786" y="3882611"/>
          <a:ext cx="3679751" cy="166429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Accents Voice Handshake</a:t>
          </a:r>
        </a:p>
      </dsp:txBody>
      <dsp:txXfrm>
        <a:off x="4114786" y="3882611"/>
        <a:ext cx="3679751" cy="1664292"/>
      </dsp:txXfrm>
    </dsp:sp>
    <dsp:sp modelId="{303DC0AD-3D83-44B6-9988-1D5788635472}">
      <dsp:nvSpPr>
        <dsp:cNvPr id="0" name=""/>
        <dsp:cNvSpPr/>
      </dsp:nvSpPr>
      <dsp:spPr>
        <a:xfrm>
          <a:off x="2302371" y="3882611"/>
          <a:ext cx="1647649" cy="166429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44DEF-70A2-4110-B014-F903BE9FCF46}">
      <dsp:nvSpPr>
        <dsp:cNvPr id="0" name=""/>
        <dsp:cNvSpPr/>
      </dsp:nvSpPr>
      <dsp:spPr>
        <a:xfrm>
          <a:off x="4114786" y="4808"/>
          <a:ext cx="3679751" cy="166429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rPr>
            <a:t>Education</a:t>
          </a:r>
        </a:p>
        <a:p>
          <a:pPr marL="0" lvl="0" indent="0" algn="ctr" defTabSz="1866900">
            <a:lnSpc>
              <a:spcPct val="90000"/>
            </a:lnSpc>
            <a:spcBef>
              <a:spcPct val="0"/>
            </a:spcBef>
            <a:spcAft>
              <a:spcPct val="35000"/>
            </a:spcAft>
            <a:buNone/>
          </a:pPr>
          <a:r>
            <a:rPr lang="en-US" sz="4200" kern="1200" dirty="0">
              <a:solidFill>
                <a:schemeClr val="tx1"/>
              </a:solidFill>
            </a:rPr>
            <a:t>Introversion</a:t>
          </a:r>
        </a:p>
      </dsp:txBody>
      <dsp:txXfrm>
        <a:off x="4114786" y="4808"/>
        <a:ext cx="3679751" cy="1664292"/>
      </dsp:txXfrm>
    </dsp:sp>
    <dsp:sp modelId="{1F1A464C-E463-441F-AFAC-01E069D7D6B1}">
      <dsp:nvSpPr>
        <dsp:cNvPr id="0" name=""/>
        <dsp:cNvSpPr/>
      </dsp:nvSpPr>
      <dsp:spPr>
        <a:xfrm>
          <a:off x="2302371" y="4808"/>
          <a:ext cx="1647649" cy="16642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CE067-CB88-4043-8F27-B5DA49492058}">
      <dsp:nvSpPr>
        <dsp:cNvPr id="0" name=""/>
        <dsp:cNvSpPr/>
      </dsp:nvSpPr>
      <dsp:spPr>
        <a:xfrm>
          <a:off x="2302371" y="1943710"/>
          <a:ext cx="3679751" cy="166429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rPr>
            <a:t>Hobbies Activities</a:t>
          </a:r>
        </a:p>
      </dsp:txBody>
      <dsp:txXfrm>
        <a:off x="2302371" y="1943710"/>
        <a:ext cx="3679751" cy="1664292"/>
      </dsp:txXfrm>
    </dsp:sp>
    <dsp:sp modelId="{5240FB48-3677-4FC3-840D-750C6682F3B4}">
      <dsp:nvSpPr>
        <dsp:cNvPr id="0" name=""/>
        <dsp:cNvSpPr/>
      </dsp:nvSpPr>
      <dsp:spPr>
        <a:xfrm>
          <a:off x="6146887" y="1943710"/>
          <a:ext cx="1647649" cy="166429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F74A1-2B36-4DA0-97DC-33A642ED4C8E}">
      <dsp:nvSpPr>
        <dsp:cNvPr id="0" name=""/>
        <dsp:cNvSpPr/>
      </dsp:nvSpPr>
      <dsp:spPr>
        <a:xfrm>
          <a:off x="4114786" y="3882611"/>
          <a:ext cx="3679751" cy="166429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rPr>
            <a:t>Marital and Parental Status</a:t>
          </a:r>
        </a:p>
      </dsp:txBody>
      <dsp:txXfrm>
        <a:off x="4114786" y="3882611"/>
        <a:ext cx="3679751" cy="1664292"/>
      </dsp:txXfrm>
    </dsp:sp>
    <dsp:sp modelId="{303DC0AD-3D83-44B6-9988-1D5788635472}">
      <dsp:nvSpPr>
        <dsp:cNvPr id="0" name=""/>
        <dsp:cNvSpPr/>
      </dsp:nvSpPr>
      <dsp:spPr>
        <a:xfrm>
          <a:off x="2302371" y="3882611"/>
          <a:ext cx="1647649" cy="166429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B35F9-8E4E-456A-B8C7-02583AD250C6}" type="datetimeFigureOut">
              <a:rPr lang="en-US" smtClean="0"/>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7D79-E0B5-445D-A74B-EC58E92487A9}" type="slidenum">
              <a:rPr lang="en-US" smtClean="0"/>
              <a:t>‹#›</a:t>
            </a:fld>
            <a:endParaRPr lang="en-US"/>
          </a:p>
        </p:txBody>
      </p:sp>
    </p:spTree>
    <p:extLst>
      <p:ext uri="{BB962C8B-B14F-4D97-AF65-F5344CB8AC3E}">
        <p14:creationId xmlns:p14="http://schemas.microsoft.com/office/powerpoint/2010/main" val="22752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97D79-E0B5-445D-A74B-EC58E92487A9}" type="slidenum">
              <a:rPr lang="en-US" smtClean="0"/>
              <a:t>1</a:t>
            </a:fld>
            <a:endParaRPr lang="en-US"/>
          </a:p>
        </p:txBody>
      </p:sp>
    </p:spTree>
    <p:extLst>
      <p:ext uri="{BB962C8B-B14F-4D97-AF65-F5344CB8AC3E}">
        <p14:creationId xmlns:p14="http://schemas.microsoft.com/office/powerpoint/2010/main" val="338558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I’ll give you a few of my own stories too I am still a work in progress </a:t>
            </a:r>
          </a:p>
          <a:p>
            <a:pPr marL="171450" indent="-171450">
              <a:buFont typeface="Arial" panose="020B0604020202020204" pitchFamily="34" charset="0"/>
              <a:buChar char="•"/>
            </a:pPr>
            <a:r>
              <a:rPr lang="en-US" dirty="0"/>
              <a:t>My own</a:t>
            </a:r>
            <a:r>
              <a:rPr lang="en-US" baseline="0" dirty="0"/>
              <a:t> journey – UC Berkeley had one of my earliest moments of awareness about my own bias</a:t>
            </a:r>
          </a:p>
          <a:p>
            <a:pPr marL="171450" indent="-171450">
              <a:buFont typeface="Arial" panose="020B0604020202020204" pitchFamily="34" charset="0"/>
              <a:buChar char="•"/>
            </a:pPr>
            <a:r>
              <a:rPr lang="en-US" baseline="0" dirty="0"/>
              <a:t>Grew up stable, suburban, driven and independent.  Strong mother. Not culturally diverse.</a:t>
            </a:r>
          </a:p>
          <a:p>
            <a:pPr marL="171450" indent="-171450">
              <a:buFont typeface="Arial" panose="020B0604020202020204" pitchFamily="34" charset="0"/>
              <a:buChar char="•"/>
            </a:pPr>
            <a:r>
              <a:rPr lang="en-US" baseline="0" dirty="0"/>
              <a:t>- Arranged marriage or Co-op lesbian/Christian </a:t>
            </a:r>
          </a:p>
        </p:txBody>
      </p:sp>
      <p:sp>
        <p:nvSpPr>
          <p:cNvPr id="4" name="Slide Number Placeholder 3"/>
          <p:cNvSpPr>
            <a:spLocks noGrp="1"/>
          </p:cNvSpPr>
          <p:nvPr>
            <p:ph type="sldNum" sz="quarter" idx="10"/>
          </p:nvPr>
        </p:nvSpPr>
        <p:spPr/>
        <p:txBody>
          <a:bodyPr/>
          <a:lstStyle/>
          <a:p>
            <a:fld id="{D1197D79-E0B5-445D-A74B-EC58E92487A9}" type="slidenum">
              <a:rPr lang="en-US" smtClean="0"/>
              <a:t>10</a:t>
            </a:fld>
            <a:endParaRPr lang="en-US"/>
          </a:p>
        </p:txBody>
      </p:sp>
    </p:spTree>
    <p:extLst>
      <p:ext uri="{BB962C8B-B14F-4D97-AF65-F5344CB8AC3E}">
        <p14:creationId xmlns:p14="http://schemas.microsoft.com/office/powerpoint/2010/main" val="103198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Hidden or unconscious</a:t>
            </a:r>
            <a:r>
              <a:rPr lang="en-US" sz="1200" kern="1200" baseline="0" dirty="0">
                <a:solidFill>
                  <a:schemeClr val="tx1"/>
                </a:solidFill>
                <a:effectLst/>
                <a:latin typeface="+mn-lt"/>
                <a:ea typeface="+mn-ea"/>
                <a:cs typeface="+mn-cs"/>
              </a:rPr>
              <a:t> bias is all about the brain. </a:t>
            </a:r>
            <a:r>
              <a:rPr lang="en-US" sz="1200" kern="1200" dirty="0">
                <a:solidFill>
                  <a:schemeClr val="tx1"/>
                </a:solidFill>
                <a:effectLst/>
                <a:latin typeface="+mn-lt"/>
                <a:ea typeface="+mn-ea"/>
                <a:cs typeface="+mn-cs"/>
              </a:rPr>
              <a:t>Each day the brain processes </a:t>
            </a:r>
            <a:r>
              <a:rPr lang="en-US" sz="1200" u="sng" kern="1200" dirty="0">
                <a:solidFill>
                  <a:schemeClr val="tx1"/>
                </a:solidFill>
                <a:effectLst/>
                <a:latin typeface="+mn-lt"/>
                <a:ea typeface="+mn-ea"/>
                <a:cs typeface="+mn-cs"/>
              </a:rPr>
              <a:t>billions of stimuli</a:t>
            </a:r>
            <a:r>
              <a:rPr lang="en-US" sz="1200" kern="1200" dirty="0">
                <a:solidFill>
                  <a:schemeClr val="tx1"/>
                </a:solidFill>
                <a:effectLst/>
                <a:latin typeface="+mn-lt"/>
                <a:ea typeface="+mn-ea"/>
                <a:cs typeface="+mn-cs"/>
              </a:rPr>
              <a:t>. This process takes place in the </a:t>
            </a:r>
            <a:r>
              <a:rPr lang="en-US" sz="1200" u="sng" kern="1200" dirty="0">
                <a:solidFill>
                  <a:schemeClr val="tx1"/>
                </a:solidFill>
                <a:effectLst/>
                <a:latin typeface="+mn-lt"/>
                <a:ea typeface="+mn-ea"/>
                <a:cs typeface="+mn-cs"/>
              </a:rPr>
              <a:t>amygdala</a:t>
            </a:r>
            <a:r>
              <a:rPr lang="en-US" sz="1200" kern="1200" dirty="0">
                <a:solidFill>
                  <a:schemeClr val="tx1"/>
                </a:solidFill>
                <a:effectLst/>
                <a:latin typeface="+mn-lt"/>
                <a:ea typeface="+mn-ea"/>
                <a:cs typeface="+mn-cs"/>
              </a:rPr>
              <a:t>, the region of the brain associated with threat and fear. T</a:t>
            </a:r>
            <a:r>
              <a:rPr lang="en-US" sz="1200" kern="1200" baseline="0" dirty="0">
                <a:solidFill>
                  <a:schemeClr val="tx1"/>
                </a:solidFill>
                <a:effectLst/>
                <a:latin typeface="+mn-lt"/>
                <a:ea typeface="+mn-ea"/>
                <a:cs typeface="+mn-cs"/>
              </a:rPr>
              <a:t>he brain is trying to make sense of data, put it into categories that make it feel </a:t>
            </a:r>
            <a:r>
              <a:rPr lang="en-US" sz="1200" u="sng" kern="1200" baseline="0" dirty="0">
                <a:solidFill>
                  <a:schemeClr val="tx1"/>
                </a:solidFill>
                <a:effectLst/>
                <a:latin typeface="+mn-lt"/>
                <a:ea typeface="+mn-ea"/>
                <a:cs typeface="+mn-cs"/>
              </a:rPr>
              <a:t>safe and familiar.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Layer on</a:t>
            </a:r>
            <a:r>
              <a:rPr lang="en-US" sz="1200" kern="1200" baseline="0" dirty="0">
                <a:solidFill>
                  <a:schemeClr val="tx1"/>
                </a:solidFill>
                <a:effectLst/>
                <a:latin typeface="+mn-lt"/>
                <a:ea typeface="+mn-ea"/>
                <a:cs typeface="+mn-cs"/>
              </a:rPr>
              <a:t> our own experiences, how we were raised, the environment we are in, all influencing our judgments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Bias occurs when those </a:t>
            </a:r>
            <a:r>
              <a:rPr lang="en-US" sz="1200" u="sng" kern="1200" dirty="0">
                <a:solidFill>
                  <a:schemeClr val="tx1"/>
                </a:solidFill>
                <a:effectLst/>
                <a:latin typeface="+mn-lt"/>
                <a:ea typeface="+mn-ea"/>
                <a:cs typeface="+mn-cs"/>
              </a:rPr>
              <a:t>categories are labeled as “good” or “bad</a:t>
            </a:r>
            <a:r>
              <a:rPr lang="en-US" sz="1200" kern="1200" dirty="0">
                <a:solidFill>
                  <a:schemeClr val="tx1"/>
                </a:solidFill>
                <a:effectLst/>
                <a:latin typeface="+mn-lt"/>
                <a:ea typeface="+mn-ea"/>
                <a:cs typeface="+mn-cs"/>
              </a:rPr>
              <a:t>” and those labels are applied to entire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People are </a:t>
            </a:r>
            <a:r>
              <a:rPr lang="en-US" sz="1200" u="sng" kern="1200" dirty="0">
                <a:solidFill>
                  <a:schemeClr val="tx1"/>
                </a:solidFill>
                <a:effectLst/>
                <a:latin typeface="+mn-lt"/>
                <a:ea typeface="+mn-ea"/>
                <a:cs typeface="+mn-cs"/>
              </a:rPr>
              <a:t>hardwired to prefer those who look, sound, and share similar interests</a:t>
            </a:r>
            <a:r>
              <a:rPr lang="en-US" sz="1200" kern="1200" dirty="0">
                <a:solidFill>
                  <a:schemeClr val="tx1"/>
                </a:solidFill>
                <a:effectLst/>
                <a:latin typeface="+mn-lt"/>
                <a:ea typeface="+mn-ea"/>
                <a:cs typeface="+mn-cs"/>
              </a:rPr>
              <a:t>. Neurologically, these preferences are unconscious and bypass rational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Unconscious bias </a:t>
            </a:r>
            <a:r>
              <a:rPr lang="en-US" sz="1200" u="sng" kern="1200" dirty="0">
                <a:solidFill>
                  <a:schemeClr val="tx1"/>
                </a:solidFill>
                <a:effectLst/>
                <a:latin typeface="+mn-lt"/>
                <a:ea typeface="+mn-ea"/>
                <a:cs typeface="+mn-cs"/>
              </a:rPr>
              <a:t>can be useful</a:t>
            </a:r>
            <a:r>
              <a:rPr lang="en-US" sz="1200" kern="1200" dirty="0">
                <a:solidFill>
                  <a:schemeClr val="tx1"/>
                </a:solidFill>
                <a:effectLst/>
                <a:latin typeface="+mn-lt"/>
                <a:ea typeface="+mn-ea"/>
                <a:cs typeface="+mn-cs"/>
              </a:rPr>
              <a:t>, to</a:t>
            </a:r>
            <a:r>
              <a:rPr lang="en-US" sz="1200" kern="1200" baseline="0" dirty="0">
                <a:solidFill>
                  <a:schemeClr val="tx1"/>
                </a:solidFill>
                <a:effectLst/>
                <a:latin typeface="+mn-lt"/>
                <a:ea typeface="+mn-ea"/>
                <a:cs typeface="+mn-cs"/>
              </a:rPr>
              <a:t> protect us. </a:t>
            </a:r>
            <a:r>
              <a:rPr lang="en-US" sz="1200" kern="1200" dirty="0">
                <a:solidFill>
                  <a:schemeClr val="tx1"/>
                </a:solidFill>
                <a:effectLst/>
                <a:latin typeface="+mn-lt"/>
                <a:ea typeface="+mn-ea"/>
                <a:cs typeface="+mn-cs"/>
              </a:rPr>
              <a:t>“Gut reactions” – result</a:t>
            </a:r>
            <a:r>
              <a:rPr lang="en-US" sz="1200" kern="1200" baseline="0" dirty="0">
                <a:solidFill>
                  <a:schemeClr val="tx1"/>
                </a:solidFill>
                <a:effectLst/>
                <a:latin typeface="+mn-lt"/>
                <a:ea typeface="+mn-ea"/>
                <a:cs typeface="+mn-cs"/>
              </a:rPr>
              <a:t> of amygdala</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When unconscious, hidden or implicit bias gets </a:t>
            </a:r>
            <a:r>
              <a:rPr lang="en-US" sz="1200" u="sng" kern="1200" baseline="0" dirty="0">
                <a:solidFill>
                  <a:schemeClr val="tx1"/>
                </a:solidFill>
                <a:effectLst/>
                <a:latin typeface="+mn-lt"/>
                <a:ea typeface="+mn-ea"/>
                <a:cs typeface="+mn-cs"/>
              </a:rPr>
              <a:t>dangerous is when it leads to stereotyping and prejudice</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11</a:t>
            </a:fld>
            <a:endParaRPr lang="en-US"/>
          </a:p>
        </p:txBody>
      </p:sp>
    </p:spTree>
    <p:extLst>
      <p:ext uri="{BB962C8B-B14F-4D97-AF65-F5344CB8AC3E}">
        <p14:creationId xmlns:p14="http://schemas.microsoft.com/office/powerpoint/2010/main" val="343818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Two</a:t>
            </a:r>
            <a:r>
              <a:rPr lang="en-US" baseline="0" dirty="0"/>
              <a:t> other important players: </a:t>
            </a:r>
            <a:r>
              <a:rPr lang="en-US" u="sng" dirty="0"/>
              <a:t>hippocampus forms and replays memories and how the prefrontal cortex engages representations of the meaningful contexts </a:t>
            </a:r>
            <a:r>
              <a:rPr lang="en-US" dirty="0"/>
              <a:t>in which related memories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data received is </a:t>
            </a:r>
            <a:r>
              <a:rPr lang="en-US" sz="1200" u="sng" kern="1200" dirty="0">
                <a:solidFill>
                  <a:schemeClr val="tx1"/>
                </a:solidFill>
                <a:effectLst/>
                <a:latin typeface="+mn-lt"/>
                <a:ea typeface="+mn-ea"/>
                <a:cs typeface="+mn-cs"/>
              </a:rPr>
              <a:t>matched to a person’s stored memories and personal stories, the brain processes that those stored memories are the “correct” ones</a:t>
            </a:r>
            <a:r>
              <a:rPr lang="en-US" sz="1200" kern="1200" dirty="0">
                <a:solidFill>
                  <a:schemeClr val="tx1"/>
                </a:solidFill>
                <a:effectLst/>
                <a:latin typeface="+mn-lt"/>
                <a:ea typeface="+mn-ea"/>
                <a:cs typeface="+mn-cs"/>
              </a:rPr>
              <a:t>. Outside of one’s conscious awareness, the brain seeks to reinforce just how right we are and, as a result, may cause us to make decisions based upon individual biases.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Got</a:t>
            </a:r>
            <a:r>
              <a:rPr lang="en-US" sz="1200" u="sng" kern="1200" baseline="0" dirty="0">
                <a:solidFill>
                  <a:schemeClr val="tx1"/>
                </a:solidFill>
                <a:effectLst/>
                <a:latin typeface="+mn-lt"/>
                <a:ea typeface="+mn-ea"/>
                <a:cs typeface="+mn-cs"/>
              </a:rPr>
              <a:t> to go deeper</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brain’s frontal cortex is the area associated with empathy, reasoning, and forming impressions of others. We need to interrupt these subliminal</a:t>
            </a:r>
            <a:r>
              <a:rPr lang="en-US" sz="1200" kern="1200" baseline="0" dirty="0">
                <a:solidFill>
                  <a:schemeClr val="tx1"/>
                </a:solidFill>
                <a:effectLst/>
                <a:latin typeface="+mn-lt"/>
                <a:ea typeface="+mn-ea"/>
                <a:cs typeface="+mn-cs"/>
              </a:rPr>
              <a:t> judgments to get them from the amygdala to the frontal cortex.</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12</a:t>
            </a:fld>
            <a:endParaRPr lang="en-US"/>
          </a:p>
        </p:txBody>
      </p:sp>
    </p:spTree>
    <p:extLst>
      <p:ext uri="{BB962C8B-B14F-4D97-AF65-F5344CB8AC3E}">
        <p14:creationId xmlns:p14="http://schemas.microsoft.com/office/powerpoint/2010/main" val="409791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General</a:t>
            </a:r>
            <a:r>
              <a:rPr lang="en-US" sz="1200" kern="1200" baseline="0" dirty="0">
                <a:solidFill>
                  <a:schemeClr val="tx1"/>
                </a:solidFill>
                <a:effectLst/>
                <a:latin typeface="+mn-lt"/>
                <a:ea typeface="+mn-ea"/>
                <a:cs typeface="+mn-cs"/>
              </a:rPr>
              <a:t> workforce warnings: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 enough progress in current diversity programs:  2013 </a:t>
            </a:r>
            <a:r>
              <a:rPr lang="en-US" sz="1200" kern="1200" dirty="0" err="1">
                <a:solidFill>
                  <a:schemeClr val="tx1"/>
                </a:solidFill>
                <a:effectLst/>
                <a:latin typeface="+mn-lt"/>
                <a:ea typeface="+mn-ea"/>
                <a:cs typeface="+mn-cs"/>
              </a:rPr>
              <a:t>Greatheart</a:t>
            </a:r>
            <a:r>
              <a:rPr lang="en-US" sz="1200" kern="1200" dirty="0">
                <a:solidFill>
                  <a:schemeClr val="tx1"/>
                </a:solidFill>
                <a:effectLst/>
                <a:latin typeface="+mn-lt"/>
                <a:ea typeface="+mn-ea"/>
                <a:cs typeface="+mn-cs"/>
              </a:rPr>
              <a:t> Leader Labs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survey of eight fortune 100 companies,</a:t>
            </a:r>
            <a:r>
              <a:rPr lang="en-US" sz="1200" kern="1200" baseline="0" dirty="0">
                <a:solidFill>
                  <a:schemeClr val="tx1"/>
                </a:solidFill>
                <a:effectLst/>
                <a:latin typeface="+mn-lt"/>
                <a:ea typeface="+mn-ea"/>
                <a:cs typeface="+mn-cs"/>
              </a:rPr>
              <a:t> only 51% of white males rated their diversity programs favorably, with only 21% of women or people of color agreeing.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Only 1% of the nation’s Fortune 500 CEOs are black. Only 4% are women. And</a:t>
            </a:r>
            <a:r>
              <a:rPr lang="en-US" sz="1200" kern="1200" baseline="0" dirty="0">
                <a:solidFill>
                  <a:schemeClr val="tx1"/>
                </a:solidFill>
                <a:effectLst/>
                <a:latin typeface="+mn-lt"/>
                <a:ea typeface="+mn-ea"/>
                <a:cs typeface="+mn-cs"/>
              </a:rPr>
              <a:t> only</a:t>
            </a:r>
            <a:r>
              <a:rPr lang="en-US" sz="1200" kern="1200" dirty="0">
                <a:solidFill>
                  <a:schemeClr val="tx1"/>
                </a:solidFill>
                <a:effectLst/>
                <a:latin typeface="+mn-lt"/>
                <a:ea typeface="+mn-ea"/>
                <a:cs typeface="+mn-cs"/>
              </a:rPr>
              <a:t> one is openly gay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A Harvard Business Review study from 2008 found that as many as 50% of women working in science, engineering and technology will, over time, leave because of hostile work environments.</a:t>
            </a:r>
          </a:p>
          <a:p>
            <a:pPr lvl="1"/>
            <a:endParaRPr lang="en-US" sz="12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Changing workforce: Must work against groupthink. By 2025 75% of America's workforce will be millennials who want to express individuality and work in organizations of diverse teams where merit matters more than conformity.</a:t>
            </a:r>
          </a:p>
          <a:p>
            <a:endParaRPr lang="en-US" baseline="0" dirty="0"/>
          </a:p>
        </p:txBody>
      </p:sp>
      <p:sp>
        <p:nvSpPr>
          <p:cNvPr id="4" name="Slide Number Placeholder 3"/>
          <p:cNvSpPr>
            <a:spLocks noGrp="1"/>
          </p:cNvSpPr>
          <p:nvPr>
            <p:ph type="sldNum" sz="quarter" idx="10"/>
          </p:nvPr>
        </p:nvSpPr>
        <p:spPr/>
        <p:txBody>
          <a:bodyPr/>
          <a:lstStyle/>
          <a:p>
            <a:fld id="{D1197D79-E0B5-445D-A74B-EC58E92487A9}" type="slidenum">
              <a:rPr lang="en-US" smtClean="0"/>
              <a:t>13</a:t>
            </a:fld>
            <a:endParaRPr lang="en-US"/>
          </a:p>
        </p:txBody>
      </p:sp>
    </p:spTree>
    <p:extLst>
      <p:ext uri="{BB962C8B-B14F-4D97-AF65-F5344CB8AC3E}">
        <p14:creationId xmlns:p14="http://schemas.microsoft.com/office/powerpoint/2010/main" val="347222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a:solidFill>
                  <a:schemeClr val="tx1"/>
                </a:solidFill>
                <a:effectLst/>
                <a:latin typeface="+mn-lt"/>
                <a:ea typeface="+mn-ea"/>
                <a:cs typeface="+mn-cs"/>
              </a:rPr>
              <a:t>Leadership dangers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1% of the nation’s Fortune 500 CEOs are black. Only 4% are women. And</a:t>
            </a:r>
            <a:r>
              <a:rPr lang="en-US" sz="1200" kern="1200" baseline="0" dirty="0">
                <a:solidFill>
                  <a:schemeClr val="tx1"/>
                </a:solidFill>
                <a:effectLst/>
                <a:latin typeface="+mn-lt"/>
                <a:ea typeface="+mn-ea"/>
                <a:cs typeface="+mn-cs"/>
              </a:rPr>
              <a:t> only</a:t>
            </a:r>
            <a:r>
              <a:rPr lang="en-US" sz="1200" kern="1200" dirty="0">
                <a:solidFill>
                  <a:schemeClr val="tx1"/>
                </a:solidFill>
                <a:effectLst/>
                <a:latin typeface="+mn-lt"/>
                <a:ea typeface="+mn-ea"/>
                <a:cs typeface="+mn-cs"/>
              </a:rPr>
              <a:t> one is openly gay</a:t>
            </a:r>
          </a:p>
          <a:p>
            <a:pPr lvl="2"/>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 this:  Less than 15% of American men are over six foot tall, yet almost 60% of corporate CEOs are over six foot tall.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(Exploring Unconscious Bias, by Howard Ross, Founder &amp; Chief Learning Officer, Cook Ross, Inc.). </a:t>
            </a: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14</a:t>
            </a:fld>
            <a:endParaRPr lang="en-US"/>
          </a:p>
        </p:txBody>
      </p:sp>
    </p:spTree>
    <p:extLst>
      <p:ext uri="{BB962C8B-B14F-4D97-AF65-F5344CB8AC3E}">
        <p14:creationId xmlns:p14="http://schemas.microsoft.com/office/powerpoint/2010/main" val="324153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Implicit</a:t>
            </a:r>
            <a:r>
              <a:rPr lang="en-US" baseline="0" dirty="0"/>
              <a:t> association test</a:t>
            </a:r>
          </a:p>
          <a:p>
            <a:endParaRPr lang="en-US" baseline="0" dirty="0"/>
          </a:p>
          <a:p>
            <a:r>
              <a:rPr lang="en-US" sz="1200" kern="1200" dirty="0">
                <a:solidFill>
                  <a:schemeClr val="tx1"/>
                </a:solidFill>
                <a:effectLst/>
                <a:latin typeface="+mn-lt"/>
                <a:ea typeface="+mn-ea"/>
                <a:cs typeface="+mn-cs"/>
              </a:rPr>
              <a:t>Harvard University launched a research project to demonstrate how common hidden biases are.  The researchers found that at least 70% of hidden biases are directed towards African-Americans, the elderly, the disabled, and overweight individuals.  </a:t>
            </a:r>
          </a:p>
          <a:p>
            <a:endParaRPr lang="en-US" dirty="0"/>
          </a:p>
          <a:p>
            <a:r>
              <a:rPr lang="en-US" dirty="0"/>
              <a:t>My</a:t>
            </a:r>
            <a:r>
              <a:rPr lang="en-US" baseline="0" dirty="0"/>
              <a:t> results slightly skewed to a male leaders, even with my work as a consultant and my upbringing with a strong mom. </a:t>
            </a:r>
            <a:endParaRPr lang="en-US" dirty="0"/>
          </a:p>
          <a:p>
            <a:endParaRPr lang="en-US" dirty="0"/>
          </a:p>
          <a:p>
            <a:r>
              <a:rPr lang="en-US" dirty="0"/>
              <a:t>READ SLIDE</a:t>
            </a:r>
          </a:p>
        </p:txBody>
      </p:sp>
      <p:sp>
        <p:nvSpPr>
          <p:cNvPr id="4" name="Slide Number Placeholder 3"/>
          <p:cNvSpPr>
            <a:spLocks noGrp="1"/>
          </p:cNvSpPr>
          <p:nvPr>
            <p:ph type="sldNum" sz="quarter" idx="10"/>
          </p:nvPr>
        </p:nvSpPr>
        <p:spPr/>
        <p:txBody>
          <a:bodyPr/>
          <a:lstStyle/>
          <a:p>
            <a:fld id="{D1197D79-E0B5-445D-A74B-EC58E92487A9}" type="slidenum">
              <a:rPr lang="en-US" smtClean="0"/>
              <a:t>15</a:t>
            </a:fld>
            <a:endParaRPr lang="en-US"/>
          </a:p>
        </p:txBody>
      </p:sp>
    </p:spTree>
    <p:extLst>
      <p:ext uri="{BB962C8B-B14F-4D97-AF65-F5344CB8AC3E}">
        <p14:creationId xmlns:p14="http://schemas.microsoft.com/office/powerpoint/2010/main" val="107556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On</a:t>
            </a:r>
            <a:r>
              <a:rPr lang="en-US" u="sng" baseline="0" dirty="0"/>
              <a:t> women alone:</a:t>
            </a:r>
            <a:endParaRPr lang="en-US" u="sng" dirty="0"/>
          </a:p>
          <a:p>
            <a:pPr lvl="0"/>
            <a:r>
              <a:rPr lang="en-US" sz="1200" kern="1200" dirty="0">
                <a:solidFill>
                  <a:schemeClr val="tx1"/>
                </a:solidFill>
                <a:effectLst/>
                <a:latin typeface="+mn-lt"/>
                <a:ea typeface="+mn-ea"/>
                <a:cs typeface="+mn-cs"/>
              </a:rPr>
              <a:t>Gender imbalance in leadership: WSJ 2012 data</a:t>
            </a:r>
          </a:p>
          <a:p>
            <a:r>
              <a:rPr lang="en-US" sz="1200" kern="1200" dirty="0">
                <a:solidFill>
                  <a:schemeClr val="tx1"/>
                </a:solidFill>
                <a:effectLst/>
                <a:latin typeface="+mn-lt"/>
                <a:ea typeface="+mn-ea"/>
                <a:cs typeface="+mn-cs"/>
              </a:rPr>
              <a:t>Graduate entry level – 53 percent female, dropping to </a:t>
            </a:r>
          </a:p>
          <a:p>
            <a:r>
              <a:rPr lang="en-US" sz="1200" kern="1200" dirty="0">
                <a:solidFill>
                  <a:schemeClr val="tx1"/>
                </a:solidFill>
                <a:effectLst/>
                <a:latin typeface="+mn-lt"/>
                <a:ea typeface="+mn-ea"/>
                <a:cs typeface="+mn-cs"/>
              </a:rPr>
              <a:t>C-suite – 19 percent female, 81 percent male</a:t>
            </a:r>
          </a:p>
          <a:p>
            <a:pPr marL="171450" indent="-171450">
              <a:buFont typeface="Arial" panose="020B0604020202020204" pitchFamily="34" charset="0"/>
              <a:buChar char="•"/>
            </a:pPr>
            <a:r>
              <a:rPr lang="en-US" dirty="0"/>
              <a:t>Zenger</a:t>
            </a:r>
            <a:r>
              <a:rPr lang="en-US" baseline="0" dirty="0"/>
              <a:t> study rated women v men in core management functions, and in core leadership areas: women rated higher in all except for </a:t>
            </a:r>
            <a:r>
              <a:rPr lang="en-US" dirty="0"/>
              <a:t>communicating powerfully and prolifically.</a:t>
            </a:r>
          </a:p>
          <a:p>
            <a:endParaRPr lang="en-US" dirty="0"/>
          </a:p>
          <a:p>
            <a:pPr marL="171450" indent="-171450">
              <a:buFont typeface="Arial" panose="020B0604020202020204" pitchFamily="34" charset="0"/>
              <a:buChar char="•"/>
            </a:pPr>
            <a:r>
              <a:rPr lang="en-US" dirty="0"/>
              <a:t>In purely, economic terms women, CEOs outperform male CEOs. According to Fortune magazine's research on the performance of the 1,000 largest companies, the 51 females that lead enterprises produce 37% more profit on average than the 941 Male CEOs. </a:t>
            </a:r>
          </a:p>
          <a:p>
            <a:pPr marL="0" indent="0">
              <a:buFont typeface="Arial" panose="020B0604020202020204" pitchFamily="34" charset="0"/>
              <a:buNone/>
            </a:pPr>
            <a:endParaRPr lang="en-US" dirty="0"/>
          </a:p>
          <a:p>
            <a:r>
              <a:rPr lang="en-US" dirty="0"/>
              <a:t>Here's why: </a:t>
            </a:r>
            <a:r>
              <a:rPr lang="en-US" u="sng" dirty="0"/>
              <a:t>Confirmation bias.</a:t>
            </a:r>
            <a:r>
              <a:rPr lang="en-US" u="sng" baseline="0" dirty="0"/>
              <a:t> </a:t>
            </a:r>
            <a:r>
              <a:rPr lang="en-US" dirty="0"/>
              <a:t>For nearly 5,000 years of recorded history are records of male leaders. So aggressive, decisive, competitive behavior is a deeply ingrained bias that equates with how outstanding leaders behave. </a:t>
            </a:r>
          </a:p>
          <a:p>
            <a:pPr marL="171450" indent="-171450">
              <a:buFont typeface="Arial" panose="020B0604020202020204" pitchFamily="34" charset="0"/>
              <a:buChar char="•"/>
            </a:pPr>
            <a:r>
              <a:rPr lang="en-US" dirty="0"/>
              <a:t>In a well documented experiment, Harvard MBA students evaluated the same successful case study of an entrepreneur. Half the class had a version where the person was a male, half had a version in which it was a female. The students with the male character identified his traits for success as leadership and direction, while the students with the female entrepreneur identified her as bossy and overly direct. This reflected the students’ hidden biases with how male and female leaders should act.</a:t>
            </a:r>
          </a:p>
          <a:p>
            <a:endParaRPr lang="en-US" dirty="0"/>
          </a:p>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16</a:t>
            </a:fld>
            <a:endParaRPr lang="en-US"/>
          </a:p>
        </p:txBody>
      </p:sp>
    </p:spTree>
    <p:extLst>
      <p:ext uri="{BB962C8B-B14F-4D97-AF65-F5344CB8AC3E}">
        <p14:creationId xmlns:p14="http://schemas.microsoft.com/office/powerpoint/2010/main" val="36152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Whew, enough statistics. I hope I  can turn your frustration</a:t>
            </a:r>
            <a:r>
              <a:rPr lang="en-US" baseline="0" dirty="0"/>
              <a:t> to hope, the solution starts with awareness</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17</a:t>
            </a:fld>
            <a:endParaRPr lang="en-US"/>
          </a:p>
        </p:txBody>
      </p:sp>
    </p:spTree>
    <p:extLst>
      <p:ext uri="{BB962C8B-B14F-4D97-AF65-F5344CB8AC3E}">
        <p14:creationId xmlns:p14="http://schemas.microsoft.com/office/powerpoint/2010/main" val="179985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Skin color, gender and age are generally what people think of when they consider biases, and most diversity initiatives 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quotas</a:t>
            </a:r>
            <a:r>
              <a:rPr lang="en-US" sz="1200" kern="1200" baseline="0" dirty="0">
                <a:solidFill>
                  <a:schemeClr val="tx1"/>
                </a:solidFill>
                <a:effectLst/>
                <a:latin typeface="+mn-lt"/>
                <a:ea typeface="+mn-ea"/>
                <a:cs typeface="+mn-cs"/>
              </a:rPr>
              <a:t> or statistical benchmarks regarding these categories.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about handshake bias? Research conducted by Greg Stewart of the University of Iowa demonstrated candidates with better ‘handshake scores’ were considered </a:t>
            </a:r>
            <a:r>
              <a:rPr lang="en-US" sz="1200" u="sng" kern="1200" dirty="0">
                <a:solidFill>
                  <a:schemeClr val="tx1"/>
                </a:solidFill>
                <a:effectLst/>
                <a:latin typeface="+mn-lt"/>
                <a:ea typeface="+mn-ea"/>
                <a:cs typeface="+mn-cs"/>
              </a:rPr>
              <a:t>more </a:t>
            </a:r>
            <a:r>
              <a:rPr lang="en-US" sz="1200" u="sng" kern="1200" dirty="0" err="1">
                <a:solidFill>
                  <a:schemeClr val="tx1"/>
                </a:solidFill>
                <a:effectLst/>
                <a:latin typeface="+mn-lt"/>
                <a:ea typeface="+mn-ea"/>
                <a:cs typeface="+mn-cs"/>
              </a:rPr>
              <a:t>hireable</a:t>
            </a:r>
            <a:r>
              <a:rPr lang="en-US" sz="1200" kern="1200" dirty="0">
                <a:solidFill>
                  <a:schemeClr val="tx1"/>
                </a:solidFill>
                <a:effectLst/>
                <a:latin typeface="+mn-lt"/>
                <a:ea typeface="+mn-ea"/>
                <a:cs typeface="+mn-cs"/>
              </a:rPr>
              <a:t>, correlating with the initial decisions on candidates being made in the first few minutes of the interview. </a:t>
            </a:r>
            <a:r>
              <a:rPr lang="en-US" sz="1200" kern="1200" dirty="0" err="1">
                <a:solidFill>
                  <a:schemeClr val="tx1"/>
                </a:solidFill>
                <a:effectLst/>
                <a:latin typeface="+mn-lt"/>
                <a:ea typeface="+mn-ea"/>
                <a:cs typeface="+mn-cs"/>
              </a:rPr>
              <a:t>Dr</a:t>
            </a:r>
            <a:r>
              <a:rPr lang="en-US" sz="1200" kern="1200" dirty="0">
                <a:solidFill>
                  <a:schemeClr val="tx1"/>
                </a:solidFill>
                <a:effectLst/>
                <a:latin typeface="+mn-lt"/>
                <a:ea typeface="+mn-ea"/>
                <a:cs typeface="+mn-cs"/>
              </a:rPr>
              <a:t> John Sullivan, writer for US-based ERE, stated that interviewers will often mistake bad handshakes with </a:t>
            </a:r>
            <a:r>
              <a:rPr lang="en-US" sz="1200" u="sng" kern="1200" dirty="0">
                <a:solidFill>
                  <a:schemeClr val="tx1"/>
                </a:solidFill>
                <a:effectLst/>
                <a:latin typeface="+mn-lt"/>
                <a:ea typeface="+mn-ea"/>
                <a:cs typeface="+mn-cs"/>
              </a:rPr>
              <a:t>poor interpersonal skills</a:t>
            </a:r>
            <a:r>
              <a:rPr lang="en-US" sz="1200" kern="1200" dirty="0">
                <a:solidFill>
                  <a:schemeClr val="tx1"/>
                </a:solidFill>
                <a:effectLst/>
                <a:latin typeface="+mn-lt"/>
                <a:ea typeface="+mn-ea"/>
                <a:cs typeface="+mn-cs"/>
              </a:rPr>
              <a:t>, despite the fact they may simply be a symptom of nervousness or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2013 Duke University study showed</a:t>
            </a:r>
            <a:r>
              <a:rPr lang="en-US" sz="1200" kern="1200" baseline="0" dirty="0">
                <a:solidFill>
                  <a:schemeClr val="tx1"/>
                </a:solidFill>
                <a:effectLst/>
                <a:latin typeface="+mn-lt"/>
                <a:ea typeface="+mn-ea"/>
                <a:cs typeface="+mn-cs"/>
              </a:rPr>
              <a:t> that people with </a:t>
            </a:r>
            <a:r>
              <a:rPr lang="en-US" sz="1200" u="sng" kern="1200" baseline="0" dirty="0">
                <a:solidFill>
                  <a:schemeClr val="tx1"/>
                </a:solidFill>
                <a:effectLst/>
                <a:latin typeface="+mn-lt"/>
                <a:ea typeface="+mn-ea"/>
                <a:cs typeface="+mn-cs"/>
              </a:rPr>
              <a:t>lower voices managed larger teams and made more money</a:t>
            </a:r>
            <a:r>
              <a:rPr lang="en-US" sz="1200" kern="1200" baseline="0" dirty="0">
                <a:solidFill>
                  <a:schemeClr val="tx1"/>
                </a:solidFill>
                <a:effectLst/>
                <a:latin typeface="+mn-lt"/>
                <a:ea typeface="+mn-ea"/>
                <a:cs typeface="+mn-cs"/>
              </a:rPr>
              <a:t>. Canadian study from 2009 showed that people </a:t>
            </a:r>
            <a:r>
              <a:rPr lang="en-US" sz="1200" u="sng" kern="1200" baseline="0" dirty="0">
                <a:solidFill>
                  <a:schemeClr val="tx1"/>
                </a:solidFill>
                <a:effectLst/>
                <a:latin typeface="+mn-lt"/>
                <a:ea typeface="+mn-ea"/>
                <a:cs typeface="+mn-cs"/>
              </a:rPr>
              <a:t>prefer political candidates with lower voices.</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Even</a:t>
            </a:r>
            <a:r>
              <a:rPr lang="en-US" baseline="0" dirty="0">
                <a:effectLst/>
              </a:rPr>
              <a:t> other physical attributes: </a:t>
            </a:r>
            <a:r>
              <a:rPr lang="en-US" dirty="0">
                <a:effectLst/>
              </a:rPr>
              <a:t>The salaries of blond women are 7% higher than those of women who are brunettes or redheads. </a:t>
            </a:r>
            <a:r>
              <a:rPr lang="en-US" i="1" dirty="0">
                <a:effectLst/>
              </a:rPr>
              <a:t>Source: Queensland </a:t>
            </a:r>
            <a:r>
              <a:rPr lang="en-US" i="1" dirty="0" err="1">
                <a:effectLst/>
              </a:rPr>
              <a:t>Universi</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97D79-E0B5-445D-A74B-EC58E92487A9}" type="slidenum">
              <a:rPr lang="en-US" smtClean="0"/>
              <a:t>18</a:t>
            </a:fld>
            <a:endParaRPr lang="en-US"/>
          </a:p>
        </p:txBody>
      </p:sp>
    </p:spTree>
    <p:extLst>
      <p:ext uri="{BB962C8B-B14F-4D97-AF65-F5344CB8AC3E}">
        <p14:creationId xmlns:p14="http://schemas.microsoft.com/office/powerpoint/2010/main" val="77735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My recent example being hesitant</a:t>
            </a:r>
            <a:r>
              <a:rPr lang="en-US" sz="1200" kern="1200" baseline="0" dirty="0">
                <a:solidFill>
                  <a:schemeClr val="tx1"/>
                </a:solidFill>
                <a:effectLst/>
                <a:latin typeface="+mn-lt"/>
                <a:ea typeface="+mn-ea"/>
                <a:cs typeface="+mn-cs"/>
              </a:rPr>
              <a:t> to hire single mom w two kids, and I am a working mom!</a:t>
            </a:r>
          </a:p>
          <a:p>
            <a:pPr lvl="1"/>
            <a:endParaRPr lang="en-US" sz="1200" kern="1200" baseline="0" dirty="0">
              <a:solidFill>
                <a:schemeClr val="tx1"/>
              </a:solidFill>
              <a:effectLst/>
              <a:latin typeface="+mn-lt"/>
              <a:ea typeface="+mn-ea"/>
              <a:cs typeface="+mn-cs"/>
            </a:endParaRPr>
          </a:p>
          <a:p>
            <a:pPr lvl="1"/>
            <a:r>
              <a:rPr lang="en-US" sz="1200" kern="1200" baseline="0" dirty="0">
                <a:solidFill>
                  <a:schemeClr val="tx1"/>
                </a:solidFill>
                <a:effectLst/>
                <a:latin typeface="+mn-lt"/>
                <a:ea typeface="+mn-ea"/>
                <a:cs typeface="+mn-cs"/>
              </a:rPr>
              <a:t>Raise hands: after seeing this list, how many can admit their own bias when hiring, or selecting vendors?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Affinity Bias. Having the tendency to prefer or like those similar to oneself. “Fit”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In-Group Bias. Perceiving those who are similar in a more positive way.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Halo Effect. Having the tendency to believe only good about someone because they are liked or letting someone’s positive qualities in one area influence the overall perception of that person.  She is a good leader, so is</a:t>
            </a:r>
            <a:r>
              <a:rPr lang="en-US" sz="1200" kern="1200" baseline="0" dirty="0">
                <a:solidFill>
                  <a:schemeClr val="tx1"/>
                </a:solidFill>
                <a:effectLst/>
                <a:latin typeface="+mn-lt"/>
                <a:ea typeface="+mn-ea"/>
                <a:cs typeface="+mn-cs"/>
              </a:rPr>
              <a:t> probably a good mother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Perception Bias. Having the tendency to form assumptions or stereotypes about certain groups thus making it impossible to make objective decisions about members of those groups.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Republicans versus democrats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Confirmation Bias. Having the tendency to seek information that confirms pre-existing beliefs or assumptions, or conversely to discount information that is incongruent with one’s assumptions.  Leaders</a:t>
            </a:r>
            <a:r>
              <a:rPr lang="en-US" sz="1200" kern="1200" baseline="0" dirty="0">
                <a:solidFill>
                  <a:schemeClr val="tx1"/>
                </a:solidFill>
                <a:effectLst/>
                <a:latin typeface="+mn-lt"/>
                <a:ea typeface="+mn-ea"/>
                <a:cs typeface="+mn-cs"/>
              </a:rPr>
              <a:t> have consistently been portrayed as white males, so we think effective leaders need to be white males.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Cognitive:</a:t>
            </a:r>
            <a:r>
              <a:rPr lang="en-US" sz="1200" kern="1200" baseline="0" dirty="0">
                <a:solidFill>
                  <a:schemeClr val="tx1"/>
                </a:solidFill>
                <a:effectLst/>
                <a:latin typeface="+mn-lt"/>
                <a:ea typeface="+mn-ea"/>
                <a:cs typeface="+mn-cs"/>
              </a:rPr>
              <a:t> predicting the future based on current or past knowledge/trends. “they’ve always done this so probably will again”</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Group Think. Having the tendency to try and fit into a particular group by either mimicking their behavior or holding back on sharing thoughts and opinions out of fear of potential exclusion.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Agreeing with the majority,</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Not dissenting,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Media bias--For example, when we hear about a terror threat, we have to remember we are more likely to die in traffic, drown in a bathtub, or be struck by lightning than killed in a terrorist attack.</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19</a:t>
            </a:fld>
            <a:endParaRPr lang="en-US"/>
          </a:p>
        </p:txBody>
      </p:sp>
    </p:spTree>
    <p:extLst>
      <p:ext uri="{BB962C8B-B14F-4D97-AF65-F5344CB8AC3E}">
        <p14:creationId xmlns:p14="http://schemas.microsoft.com/office/powerpoint/2010/main" val="419377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we will go today..</a:t>
            </a:r>
          </a:p>
          <a:p>
            <a:pPr marL="171450" indent="-171450">
              <a:buFont typeface="Arial" panose="020B0604020202020204" pitchFamily="34" charset="0"/>
              <a:buChar char="•"/>
            </a:pPr>
            <a:r>
              <a:rPr lang="en-US" dirty="0"/>
              <a:t>Many</a:t>
            </a:r>
            <a:r>
              <a:rPr lang="en-US" baseline="0" dirty="0"/>
              <a:t> interactive activities to demonstrate how subconscious this trait can be</a:t>
            </a:r>
          </a:p>
          <a:p>
            <a:pPr marL="171450" indent="-171450">
              <a:buFont typeface="Arial" panose="020B0604020202020204" pitchFamily="34" charset="0"/>
              <a:buChar char="•"/>
            </a:pPr>
            <a:r>
              <a:rPr lang="en-US" baseline="0" dirty="0"/>
              <a:t>There will be a lot of heavy data and thoughts, but I promise there is hope. We need it now more than ever</a:t>
            </a:r>
          </a:p>
          <a:p>
            <a:pPr marL="171450" indent="-171450">
              <a:buFont typeface="Arial" panose="020B0604020202020204" pitchFamily="34" charset="0"/>
              <a:buChar char="•"/>
            </a:pPr>
            <a:r>
              <a:rPr lang="en-US" baseline="0" dirty="0"/>
              <a:t>Let’s do our first poll!</a:t>
            </a:r>
          </a:p>
          <a:p>
            <a:endParaRPr lang="en-US" baseline="0" dirty="0"/>
          </a:p>
        </p:txBody>
      </p:sp>
      <p:sp>
        <p:nvSpPr>
          <p:cNvPr id="4" name="Slide Number Placeholder 3"/>
          <p:cNvSpPr>
            <a:spLocks noGrp="1"/>
          </p:cNvSpPr>
          <p:nvPr>
            <p:ph type="sldNum" sz="quarter" idx="10"/>
          </p:nvPr>
        </p:nvSpPr>
        <p:spPr/>
        <p:txBody>
          <a:bodyPr/>
          <a:lstStyle/>
          <a:p>
            <a:fld id="{D1197D79-E0B5-445D-A74B-EC58E92487A9}" type="slidenum">
              <a:rPr lang="en-US" smtClean="0"/>
              <a:t>2</a:t>
            </a:fld>
            <a:endParaRPr lang="en-US"/>
          </a:p>
        </p:txBody>
      </p:sp>
    </p:spTree>
    <p:extLst>
      <p:ext uri="{BB962C8B-B14F-4D97-AF65-F5344CB8AC3E}">
        <p14:creationId xmlns:p14="http://schemas.microsoft.com/office/powerpoint/2010/main" val="261917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own bias about wealth</a:t>
            </a:r>
            <a:r>
              <a:rPr lang="en-US" baseline="0" dirty="0"/>
              <a:t> and success; was the goal to eradicate poverty, achieve the American dream? Or empowerment, community, choice.</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20</a:t>
            </a:fld>
            <a:endParaRPr lang="en-US"/>
          </a:p>
        </p:txBody>
      </p:sp>
    </p:spTree>
    <p:extLst>
      <p:ext uri="{BB962C8B-B14F-4D97-AF65-F5344CB8AC3E}">
        <p14:creationId xmlns:p14="http://schemas.microsoft.com/office/powerpoint/2010/main" val="19787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150 types of unconscious bias that are common to the workplace. Just giving you a few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 go over this list, think about examples</a:t>
            </a:r>
            <a:r>
              <a:rPr lang="en-US" sz="1200" kern="1200" baseline="0" dirty="0">
                <a:solidFill>
                  <a:schemeClr val="tx1"/>
                </a:solidFill>
                <a:effectLst/>
                <a:latin typeface="+mn-lt"/>
                <a:ea typeface="+mn-ea"/>
                <a:cs typeface="+mn-cs"/>
              </a:rPr>
              <a:t> where you’ve seen these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21</a:t>
            </a:fld>
            <a:endParaRPr lang="en-US"/>
          </a:p>
        </p:txBody>
      </p:sp>
    </p:spTree>
    <p:extLst>
      <p:ext uri="{BB962C8B-B14F-4D97-AF65-F5344CB8AC3E}">
        <p14:creationId xmlns:p14="http://schemas.microsoft.com/office/powerpoint/2010/main" val="356725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Affinity Bias. Having the tendency to prefer or like those similar to oneself. “Fit”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In-Group Bias. Perceiving those who are similar in a more positive way.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Halo Effect. Having the tendency to believe only good about someone because they are liked or letting someone’s positive qualities in one area influence the overall perception of that person.  She is a good leader, so is</a:t>
            </a:r>
            <a:r>
              <a:rPr lang="en-US" sz="1200" kern="1200" baseline="0" dirty="0">
                <a:solidFill>
                  <a:schemeClr val="tx1"/>
                </a:solidFill>
                <a:effectLst/>
                <a:latin typeface="+mn-lt"/>
                <a:ea typeface="+mn-ea"/>
                <a:cs typeface="+mn-cs"/>
              </a:rPr>
              <a:t> probably a good mother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Perception Bias. Having the tendency to form assumptions or stereotypes about certain groups thus making it impossible to make objective decisions about members of those groups.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Republicans versus democrats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TALK AT YOUR TABLES:</a:t>
            </a:r>
            <a:r>
              <a:rPr lang="en-US" sz="1200" kern="1200" baseline="0" dirty="0">
                <a:solidFill>
                  <a:schemeClr val="tx1"/>
                </a:solidFill>
                <a:effectLst/>
                <a:latin typeface="+mn-lt"/>
                <a:ea typeface="+mn-ea"/>
                <a:cs typeface="+mn-cs"/>
              </a:rPr>
              <a:t> can you relate to these?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22</a:t>
            </a:fld>
            <a:endParaRPr lang="en-US"/>
          </a:p>
        </p:txBody>
      </p:sp>
    </p:spTree>
    <p:extLst>
      <p:ext uri="{BB962C8B-B14F-4D97-AF65-F5344CB8AC3E}">
        <p14:creationId xmlns:p14="http://schemas.microsoft.com/office/powerpoint/2010/main" val="173838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Confirmation Bias. Having the tendency to seek information that confirms pre-existing beliefs or assumptions, or conversely to discount information that is incongruent with one’s assumptions.  Leaders</a:t>
            </a:r>
            <a:r>
              <a:rPr lang="en-US" sz="1200" kern="1200" baseline="0" dirty="0">
                <a:solidFill>
                  <a:schemeClr val="tx1"/>
                </a:solidFill>
                <a:effectLst/>
                <a:latin typeface="+mn-lt"/>
                <a:ea typeface="+mn-ea"/>
                <a:cs typeface="+mn-cs"/>
              </a:rPr>
              <a:t> have consistently been portrayed as white males, so we think effective leaders need to be white males.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Cognitive:</a:t>
            </a:r>
            <a:r>
              <a:rPr lang="en-US" sz="1200" kern="1200" baseline="0" dirty="0">
                <a:solidFill>
                  <a:schemeClr val="tx1"/>
                </a:solidFill>
                <a:effectLst/>
                <a:latin typeface="+mn-lt"/>
                <a:ea typeface="+mn-ea"/>
                <a:cs typeface="+mn-cs"/>
              </a:rPr>
              <a:t> predicting the future based on current or past knowledge/trends. “they’ve always done this so probably will again”</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Group Think. Having the tendency to try and fit into a particular group by either mimicking their behavior or holding back on sharing thoughts and opinions out of fear of potential exclusion.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Agreeing with the majority,</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Not dissenting,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Media bias--For example, when we hear about a terror threat, we have to remember we are more likely to die in traffic, drown in a bathtub, or be struck by lightning than killed in a terrorist attack.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Uncertainty</a:t>
            </a:r>
            <a:r>
              <a:rPr lang="en-US" baseline="0" dirty="0"/>
              <a:t> bias – Thomas Albright law and justice cases. Studies have found that </a:t>
            </a:r>
            <a:r>
              <a:rPr lang="en-US" u="sng" baseline="0" dirty="0"/>
              <a:t>people can differentiate details for people in their own race better than other races</a:t>
            </a:r>
            <a:r>
              <a:rPr lang="en-US" baseline="0" dirty="0"/>
              <a:t>. </a:t>
            </a:r>
            <a:r>
              <a:rPr lang="en-US" u="sng" baseline="0" dirty="0"/>
              <a:t>Witnesses can be overconfident because they feel pressured against uncertainty</a:t>
            </a:r>
            <a:r>
              <a:rPr lang="en-US" baseline="0" dirty="0"/>
              <a:t>, not accurate.</a:t>
            </a:r>
          </a:p>
          <a:p>
            <a:endParaRPr lang="en-US" baseline="0" dirty="0"/>
          </a:p>
          <a:p>
            <a:r>
              <a:rPr lang="en-US" baseline="0" dirty="0"/>
              <a:t>TALK AT TABLES</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23</a:t>
            </a:fld>
            <a:endParaRPr lang="en-US"/>
          </a:p>
        </p:txBody>
      </p:sp>
    </p:spTree>
    <p:extLst>
      <p:ext uri="{BB962C8B-B14F-4D97-AF65-F5344CB8AC3E}">
        <p14:creationId xmlns:p14="http://schemas.microsoft.com/office/powerpoint/2010/main" val="324814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place to start in overcoming bias is realizing that it exists whether intentional or not, it’s neuroscience. </a:t>
            </a:r>
          </a:p>
          <a:p>
            <a:pPr marL="171450" indent="-171450">
              <a:buFont typeface="Arial" panose="020B0604020202020204" pitchFamily="34" charset="0"/>
              <a:buChar char="•"/>
            </a:pPr>
            <a:r>
              <a:rPr lang="en-US" dirty="0"/>
              <a:t>Once we agree that these prejudices exist, we need to build awareness of our own biases. </a:t>
            </a:r>
          </a:p>
          <a:p>
            <a:pPr marL="171450" indent="-171450">
              <a:buFont typeface="Arial" panose="020B0604020202020204" pitchFamily="34" charset="0"/>
              <a:buChar char="•"/>
            </a:pPr>
            <a:r>
              <a:rPr lang="en-US" dirty="0"/>
              <a:t>Next, </a:t>
            </a:r>
            <a:r>
              <a:rPr lang="en-US" u="sng" dirty="0"/>
              <a:t>we need to see how we can influence the cultures and groups we are in. </a:t>
            </a:r>
            <a:r>
              <a:rPr lang="en-US" dirty="0"/>
              <a:t>CEO of the International Monetary Fund Christine </a:t>
            </a:r>
            <a:r>
              <a:rPr lang="en-US" dirty="0" err="1"/>
              <a:t>Lagard</a:t>
            </a:r>
            <a:r>
              <a:rPr lang="en-US" dirty="0"/>
              <a:t> describes how she creates an environment that welcomes divergent viewpoints: "I'm the single voice constantly in a room full of men, it's only going to carry the </a:t>
            </a:r>
            <a:r>
              <a:rPr lang="en-US" dirty="0" err="1"/>
              <a:t>organisation</a:t>
            </a:r>
            <a:r>
              <a:rPr lang="en-US" dirty="0"/>
              <a:t> so far. Where I think it really makes a difference is when I can endorse women in the middle management, or upper-middle management and make them – generally in the minority – make them comfortable, confident, prepared to share their views.“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a:t>
            </a:r>
            <a:r>
              <a:rPr lang="en-US" baseline="0" dirty="0"/>
              <a:t> are four solutions to conquering hidden bias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24</a:t>
            </a:fld>
            <a:endParaRPr lang="en-US"/>
          </a:p>
        </p:txBody>
      </p:sp>
    </p:spTree>
    <p:extLst>
      <p:ext uri="{BB962C8B-B14F-4D97-AF65-F5344CB8AC3E}">
        <p14:creationId xmlns:p14="http://schemas.microsoft.com/office/powerpoint/2010/main" val="1090129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Reframing traditional diversity programs- pay equity and quotas are not the only issues to focus on; authentic diversity is about </a:t>
            </a:r>
          </a:p>
          <a:p>
            <a:pPr lvl="1"/>
            <a:r>
              <a:rPr lang="en-US" sz="1200" kern="1200" dirty="0">
                <a:solidFill>
                  <a:schemeClr val="tx1"/>
                </a:solidFill>
                <a:effectLst/>
                <a:latin typeface="+mn-lt"/>
                <a:ea typeface="+mn-ea"/>
                <a:cs typeface="+mn-cs"/>
              </a:rPr>
              <a:t>Our individual </a:t>
            </a:r>
            <a:r>
              <a:rPr lang="en-US" sz="1200" u="sng" kern="1200" dirty="0">
                <a:solidFill>
                  <a:schemeClr val="tx1"/>
                </a:solidFill>
                <a:effectLst/>
                <a:latin typeface="+mn-lt"/>
                <a:ea typeface="+mn-ea"/>
                <a:cs typeface="+mn-cs"/>
              </a:rPr>
              <a:t>identity</a:t>
            </a:r>
            <a:r>
              <a:rPr lang="en-US" sz="1200" kern="1200" dirty="0">
                <a:solidFill>
                  <a:schemeClr val="tx1"/>
                </a:solidFill>
                <a:effectLst/>
                <a:latin typeface="+mn-lt"/>
                <a:ea typeface="+mn-ea"/>
                <a:cs typeface="+mn-cs"/>
              </a:rPr>
              <a:t>-our values, ideas and personalities</a:t>
            </a:r>
          </a:p>
          <a:p>
            <a:pPr lvl="1"/>
            <a:r>
              <a:rPr lang="en-US" sz="1200" kern="1200" dirty="0">
                <a:solidFill>
                  <a:schemeClr val="tx1"/>
                </a:solidFill>
                <a:effectLst/>
                <a:latin typeface="+mn-lt"/>
                <a:ea typeface="+mn-ea"/>
                <a:cs typeface="+mn-cs"/>
              </a:rPr>
              <a:t>Our individual </a:t>
            </a:r>
            <a:r>
              <a:rPr lang="en-US" sz="1200" u="sng" kern="1200" dirty="0">
                <a:solidFill>
                  <a:schemeClr val="tx1"/>
                </a:solidFill>
                <a:effectLst/>
                <a:latin typeface="+mn-lt"/>
                <a:ea typeface="+mn-ea"/>
                <a:cs typeface="+mn-cs"/>
              </a:rPr>
              <a:t>experiences</a:t>
            </a:r>
            <a:r>
              <a:rPr lang="en-US" sz="1200" kern="1200" dirty="0">
                <a:solidFill>
                  <a:schemeClr val="tx1"/>
                </a:solidFill>
                <a:effectLst/>
                <a:latin typeface="+mn-lt"/>
                <a:ea typeface="+mn-ea"/>
                <a:cs typeface="+mn-cs"/>
              </a:rPr>
              <a:t> which give us judgment</a:t>
            </a:r>
          </a:p>
          <a:p>
            <a:pPr lvl="1"/>
            <a:r>
              <a:rPr lang="en-US" sz="1200" kern="1200" dirty="0">
                <a:solidFill>
                  <a:schemeClr val="tx1"/>
                </a:solidFill>
                <a:effectLst/>
                <a:latin typeface="+mn-lt"/>
                <a:ea typeface="+mn-ea"/>
                <a:cs typeface="+mn-cs"/>
              </a:rPr>
              <a:t>Our individual </a:t>
            </a:r>
            <a:r>
              <a:rPr lang="en-US" sz="1200" u="sng" kern="1200" dirty="0">
                <a:solidFill>
                  <a:schemeClr val="tx1"/>
                </a:solidFill>
                <a:effectLst/>
                <a:latin typeface="+mn-lt"/>
                <a:ea typeface="+mn-ea"/>
                <a:cs typeface="+mn-cs"/>
              </a:rPr>
              <a:t>capabilities</a:t>
            </a:r>
            <a:r>
              <a:rPr lang="en-US" sz="1200" kern="1200" dirty="0">
                <a:solidFill>
                  <a:schemeClr val="tx1"/>
                </a:solidFill>
                <a:effectLst/>
                <a:latin typeface="+mn-lt"/>
                <a:ea typeface="+mn-ea"/>
                <a:cs typeface="+mn-cs"/>
              </a:rPr>
              <a:t>-knowledge, talent and skills.</a:t>
            </a:r>
          </a:p>
          <a:p>
            <a:pPr lvl="1"/>
            <a:r>
              <a:rPr lang="en-US" sz="1200" kern="1200" dirty="0">
                <a:solidFill>
                  <a:schemeClr val="tx1"/>
                </a:solidFill>
                <a:effectLst/>
                <a:latin typeface="+mn-lt"/>
                <a:ea typeface="+mn-ea"/>
                <a:cs typeface="+mn-cs"/>
              </a:rPr>
              <a:t>Diversity of </a:t>
            </a:r>
            <a:r>
              <a:rPr lang="en-US" sz="1200" u="sng" kern="1200" dirty="0">
                <a:solidFill>
                  <a:schemeClr val="tx1"/>
                </a:solidFill>
                <a:effectLst/>
                <a:latin typeface="+mn-lt"/>
                <a:ea typeface="+mn-ea"/>
                <a:cs typeface="+mn-cs"/>
              </a:rPr>
              <a:t>opinion</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IN ADDITION to traditional diversity/inclusion goals, can we incorporate these?</a:t>
            </a:r>
          </a:p>
          <a:p>
            <a:pPr lvl="1"/>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Evaluate selection</a:t>
            </a:r>
            <a:r>
              <a:rPr lang="en-US" sz="1200" u="sng" kern="1200" baseline="0" dirty="0">
                <a:solidFill>
                  <a:schemeClr val="tx1"/>
                </a:solidFill>
                <a:effectLst/>
                <a:latin typeface="+mn-lt"/>
                <a:ea typeface="+mn-ea"/>
                <a:cs typeface="+mn-cs"/>
              </a:rPr>
              <a:t> processes</a:t>
            </a:r>
          </a:p>
          <a:p>
            <a:pPr lvl="0"/>
            <a:r>
              <a:rPr lang="en-US" sz="1200" kern="1200" dirty="0">
                <a:solidFill>
                  <a:schemeClr val="tx1"/>
                </a:solidFill>
                <a:effectLst/>
                <a:latin typeface="+mn-lt"/>
                <a:ea typeface="+mn-ea"/>
                <a:cs typeface="+mn-cs"/>
              </a:rPr>
              <a:t>. Hiring or supplier selection</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Defining “fit”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Blind resumes</a:t>
            </a:r>
          </a:p>
          <a:p>
            <a:pPr lvl="1"/>
            <a:r>
              <a:rPr lang="en-US" dirty="0">
                <a:effectLst/>
              </a:rPr>
              <a:t>Resumes with “white-sounding” names receive 50% more callbacks than those with “black-sounding” names. </a:t>
            </a:r>
            <a:r>
              <a:rPr lang="en-US" i="1" dirty="0">
                <a:effectLst/>
              </a:rPr>
              <a:t>Source: The National Bureau of Economic Research</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b="1" dirty="0">
                <a:effectLst/>
              </a:rPr>
              <a:t>Establish clearly defined, measurable interview criteria </a:t>
            </a:r>
            <a:r>
              <a:rPr lang="en-US" dirty="0">
                <a:effectLst/>
              </a:rPr>
              <a:t>against which all candidates/vendors will be evaluated. </a:t>
            </a: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Level Playing Institute in San Francisco suggests companies review every aspect of the employment life cycle for hidden bias – screening resumes, interviews, onboarding, assignment process, mentoring programs, performance evaluation, identifying high performers, promotion and termination. Launch a resume study within your company and/or department to see whether resumes with roughly equivalent education and experience are weighted equally, when the names are obviously gender or race or culturally distinct.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97D79-E0B5-445D-A74B-EC58E92487A9}" type="slidenum">
              <a:rPr lang="en-US" smtClean="0"/>
              <a:t>25</a:t>
            </a:fld>
            <a:endParaRPr lang="en-US"/>
          </a:p>
        </p:txBody>
      </p:sp>
    </p:spTree>
    <p:extLst>
      <p:ext uri="{BB962C8B-B14F-4D97-AF65-F5344CB8AC3E}">
        <p14:creationId xmlns:p14="http://schemas.microsoft.com/office/powerpoint/2010/main" val="25247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Workforce education: FB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Reduce</a:t>
            </a:r>
            <a:r>
              <a:rPr lang="en-US" baseline="0" dirty="0"/>
              <a:t> the stigma, agree that we all have it</a:t>
            </a:r>
          </a:p>
          <a:p>
            <a:endParaRPr lang="en-US" baseline="0" dirty="0"/>
          </a:p>
        </p:txBody>
      </p:sp>
      <p:sp>
        <p:nvSpPr>
          <p:cNvPr id="4" name="Slide Number Placeholder 3"/>
          <p:cNvSpPr>
            <a:spLocks noGrp="1"/>
          </p:cNvSpPr>
          <p:nvPr>
            <p:ph type="sldNum" sz="quarter" idx="10"/>
          </p:nvPr>
        </p:nvSpPr>
        <p:spPr/>
        <p:txBody>
          <a:bodyPr/>
          <a:lstStyle/>
          <a:p>
            <a:fld id="{D1197D79-E0B5-445D-A74B-EC58E92487A9}" type="slidenum">
              <a:rPr lang="en-US" smtClean="0"/>
              <a:t>26</a:t>
            </a:fld>
            <a:endParaRPr lang="en-US"/>
          </a:p>
        </p:txBody>
      </p:sp>
    </p:spTree>
    <p:extLst>
      <p:ext uri="{BB962C8B-B14F-4D97-AF65-F5344CB8AC3E}">
        <p14:creationId xmlns:p14="http://schemas.microsoft.com/office/powerpoint/2010/main" val="139595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from Love Does book</a:t>
            </a:r>
          </a:p>
          <a:p>
            <a:r>
              <a:rPr lang="en-US" dirty="0"/>
              <a:t>Empathy map exercise</a:t>
            </a:r>
          </a:p>
        </p:txBody>
      </p:sp>
      <p:sp>
        <p:nvSpPr>
          <p:cNvPr id="4" name="Slide Number Placeholder 3"/>
          <p:cNvSpPr>
            <a:spLocks noGrp="1"/>
          </p:cNvSpPr>
          <p:nvPr>
            <p:ph type="sldNum" sz="quarter" idx="10"/>
          </p:nvPr>
        </p:nvSpPr>
        <p:spPr/>
        <p:txBody>
          <a:bodyPr/>
          <a:lstStyle/>
          <a:p>
            <a:fld id="{D1197D79-E0B5-445D-A74B-EC58E92487A9}" type="slidenum">
              <a:rPr lang="en-US" smtClean="0"/>
              <a:t>27</a:t>
            </a:fld>
            <a:endParaRPr lang="en-US"/>
          </a:p>
        </p:txBody>
      </p:sp>
    </p:spTree>
    <p:extLst>
      <p:ext uri="{BB962C8B-B14F-4D97-AF65-F5344CB8AC3E}">
        <p14:creationId xmlns:p14="http://schemas.microsoft.com/office/powerpoint/2010/main" val="168526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Leader training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Psychological safety is a shared belief that the team is </a:t>
            </a:r>
            <a:r>
              <a:rPr lang="en-US" sz="1200" u="sng" kern="1200" dirty="0">
                <a:solidFill>
                  <a:schemeClr val="tx1"/>
                </a:solidFill>
                <a:effectLst/>
                <a:latin typeface="+mn-lt"/>
                <a:ea typeface="+mn-ea"/>
                <a:cs typeface="+mn-cs"/>
              </a:rPr>
              <a:t>safe for interpersonal risk taking</a:t>
            </a:r>
            <a:r>
              <a:rPr lang="en-US" sz="1200" kern="1200" dirty="0">
                <a:solidFill>
                  <a:schemeClr val="tx1"/>
                </a:solidFill>
                <a:effectLst/>
                <a:latin typeface="+mn-lt"/>
                <a:ea typeface="+mn-ea"/>
                <a:cs typeface="+mn-cs"/>
              </a:rPr>
              <a:t>. In psychologically safe teams, team members feel accepted and respected. It is also the most studied enabling condition in group dynamics and team learning research.  Is it safe to be authentic?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Collaboration: meeting facilitation; allow all to lead versus authoritarian structures. Ensure all voices are heard.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Reverse mentoring</a:t>
            </a:r>
          </a:p>
          <a:p>
            <a:pPr lvl="1"/>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Discussing difficult topics – even topics outside the office? CEO Randall Stephenson YouTube on racial tension</a:t>
            </a:r>
          </a:p>
          <a:p>
            <a:pPr lvl="0"/>
            <a:r>
              <a:rPr lang="en-US" sz="1200" kern="1200" dirty="0">
                <a:solidFill>
                  <a:schemeClr val="tx1"/>
                </a:solidFill>
                <a:effectLst/>
                <a:latin typeface="+mn-lt"/>
                <a:ea typeface="+mn-ea"/>
                <a:cs typeface="+mn-cs"/>
              </a:rPr>
              <a:t>	How to have tough conversations, address unconscious bias and address it</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97D79-E0B5-445D-A74B-EC58E92487A9}" type="slidenum">
              <a:rPr lang="en-US" smtClean="0"/>
              <a:t>28</a:t>
            </a:fld>
            <a:endParaRPr lang="en-US"/>
          </a:p>
        </p:txBody>
      </p:sp>
    </p:spTree>
    <p:extLst>
      <p:ext uri="{BB962C8B-B14F-4D97-AF65-F5344CB8AC3E}">
        <p14:creationId xmlns:p14="http://schemas.microsoft.com/office/powerpoint/2010/main" val="3942429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baseline="0" dirty="0"/>
              <a:t>Helps us suspend judgment</a:t>
            </a:r>
            <a:r>
              <a:rPr lang="en-US" baseline="0" dirty="0"/>
              <a:t>. We need test our assumptions, counteract unconscious bias- the brain processes too fast</a:t>
            </a:r>
          </a:p>
          <a:p>
            <a:r>
              <a:rPr lang="en-GB" dirty="0"/>
              <a:t>When we are defensive and unwilling to listen and consider another person’s point of view, we are not engaging in curiosity and have shut-down part of the cognitive process.</a:t>
            </a: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a:t>
            </a:r>
            <a:r>
              <a:rPr lang="en-US" baseline="0" dirty="0"/>
              <a:t> people to expand their networks, as more questions, </a:t>
            </a:r>
            <a:r>
              <a:rPr lang="en-US" u="sng" baseline="0" dirty="0"/>
              <a:t>be more CURIOUS instead of RIGHT</a:t>
            </a:r>
            <a:endParaRPr lang="en-US" u="sng"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dirty="0"/>
              <a:t>How</a:t>
            </a:r>
            <a:r>
              <a:rPr lang="en-US" baseline="0" dirty="0"/>
              <a:t> we build our curiosity</a:t>
            </a:r>
          </a:p>
          <a:p>
            <a:pPr marL="232943" indent="-232943">
              <a:buFont typeface="+mj-lt"/>
              <a:buAutoNum type="arabicPeriod"/>
            </a:pPr>
            <a:r>
              <a:rPr lang="en-US" baseline="0" dirty="0"/>
              <a:t>Ask more and better questions</a:t>
            </a:r>
          </a:p>
          <a:p>
            <a:pPr marL="232943" indent="-232943">
              <a:buFont typeface="+mj-lt"/>
              <a:buAutoNum type="arabicPeriod"/>
            </a:pPr>
            <a:r>
              <a:rPr lang="en-US" baseline="0" dirty="0"/>
              <a:t>Diversify your community- personally and professionally. Challenge the notion of “fit”</a:t>
            </a:r>
          </a:p>
          <a:p>
            <a:pPr marL="232943" indent="-232943">
              <a:buFont typeface="+mj-lt"/>
              <a:buAutoNum type="arabicPeriod"/>
            </a:pPr>
            <a:r>
              <a:rPr lang="en-US" baseline="0" dirty="0"/>
              <a:t>Foster risk, innovation and discovery – Fail Fests. Create a culture of curiosity at home and work!</a:t>
            </a:r>
          </a:p>
          <a:p>
            <a:pPr marL="232943" indent="-232943">
              <a:buFont typeface="+mj-lt"/>
              <a:buAutoNum type="arabicPeriod"/>
            </a:pPr>
            <a:r>
              <a:rPr lang="en-US" baseline="0" dirty="0"/>
              <a:t>Nurture your creativity– which in turn increases curiosity – with some ideas from Daniel Pink; drive a new path, symphony, unique settings</a:t>
            </a:r>
            <a:endParaRPr lang="en-US" dirty="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97D79-E0B5-445D-A74B-EC58E92487A9}" type="slidenum">
              <a:rPr lang="en-US" smtClean="0"/>
              <a:t>29</a:t>
            </a:fld>
            <a:endParaRPr lang="en-US"/>
          </a:p>
        </p:txBody>
      </p:sp>
    </p:spTree>
    <p:extLst>
      <p:ext uri="{BB962C8B-B14F-4D97-AF65-F5344CB8AC3E}">
        <p14:creationId xmlns:p14="http://schemas.microsoft.com/office/powerpoint/2010/main" val="46732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60%</a:t>
            </a:r>
          </a:p>
        </p:txBody>
      </p:sp>
      <p:sp>
        <p:nvSpPr>
          <p:cNvPr id="4" name="Slide Number Placeholder 3"/>
          <p:cNvSpPr>
            <a:spLocks noGrp="1"/>
          </p:cNvSpPr>
          <p:nvPr>
            <p:ph type="sldNum" sz="quarter" idx="10"/>
          </p:nvPr>
        </p:nvSpPr>
        <p:spPr/>
        <p:txBody>
          <a:bodyPr/>
          <a:lstStyle/>
          <a:p>
            <a:fld id="{D1197D79-E0B5-445D-A74B-EC58E92487A9}" type="slidenum">
              <a:rPr lang="en-US" smtClean="0"/>
              <a:t>3</a:t>
            </a:fld>
            <a:endParaRPr lang="en-US"/>
          </a:p>
        </p:txBody>
      </p:sp>
    </p:spTree>
    <p:extLst>
      <p:ext uri="{BB962C8B-B14F-4D97-AF65-F5344CB8AC3E}">
        <p14:creationId xmlns:p14="http://schemas.microsoft.com/office/powerpoint/2010/main" val="3328892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a:t>
            </a:r>
            <a:r>
              <a:rPr lang="en-US" baseline="0" dirty="0"/>
              <a:t> about judging my mother in law </a:t>
            </a:r>
          </a:p>
          <a:p>
            <a:r>
              <a:rPr lang="en-US" baseline="0" dirty="0"/>
              <a:t>Would never have gotten to this level of our relationship and better understanding of her without asking better questions</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30</a:t>
            </a:fld>
            <a:endParaRPr lang="en-US"/>
          </a:p>
        </p:txBody>
      </p:sp>
    </p:spTree>
    <p:extLst>
      <p:ext uri="{BB962C8B-B14F-4D97-AF65-F5344CB8AC3E}">
        <p14:creationId xmlns:p14="http://schemas.microsoft.com/office/powerpoint/2010/main" val="1939934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do each/alone then share- best idea per table</a:t>
            </a: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31</a:t>
            </a:fld>
            <a:endParaRPr lang="en-US"/>
          </a:p>
        </p:txBody>
      </p:sp>
    </p:spTree>
    <p:extLst>
      <p:ext uri="{BB962C8B-B14F-4D97-AF65-F5344CB8AC3E}">
        <p14:creationId xmlns:p14="http://schemas.microsoft.com/office/powerpoint/2010/main" val="273934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32</a:t>
            </a:fld>
            <a:endParaRPr lang="en-US"/>
          </a:p>
        </p:txBody>
      </p:sp>
    </p:spTree>
    <p:extLst>
      <p:ext uri="{BB962C8B-B14F-4D97-AF65-F5344CB8AC3E}">
        <p14:creationId xmlns:p14="http://schemas.microsoft.com/office/powerpoint/2010/main" val="1329286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33</a:t>
            </a:fld>
            <a:endParaRPr lang="en-US"/>
          </a:p>
        </p:txBody>
      </p:sp>
    </p:spTree>
    <p:extLst>
      <p:ext uri="{BB962C8B-B14F-4D97-AF65-F5344CB8AC3E}">
        <p14:creationId xmlns:p14="http://schemas.microsoft.com/office/powerpoint/2010/main" val="271048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rtl="0" fontAlgn="t"/>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br>
              <a:rPr lang="en-US" sz="1200" i="1" kern="1200" dirty="0">
                <a:solidFill>
                  <a:schemeClr val="tx1"/>
                </a:solidFill>
                <a:effectLst/>
                <a:latin typeface="+mn-lt"/>
                <a:ea typeface="+mn-ea"/>
                <a:cs typeface="+mn-cs"/>
              </a:rPr>
            </a:br>
            <a:r>
              <a:rPr lang="en-US" sz="1200" i="1" dirty="0">
                <a:solidFill>
                  <a:schemeClr val="tx1"/>
                </a:solidFill>
              </a:rPr>
              <a:t>**70% of women and 80% of men agree with this statement!</a:t>
            </a:r>
            <a:endParaRPr lang="en-US" dirty="0"/>
          </a:p>
          <a:p>
            <a:pPr rtl="0" fontAlgn="t"/>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D1197D79-E0B5-445D-A74B-EC58E92487A9}" type="slidenum">
              <a:rPr lang="en-US" smtClean="0"/>
              <a:t>4</a:t>
            </a:fld>
            <a:endParaRPr lang="en-US"/>
          </a:p>
        </p:txBody>
      </p:sp>
    </p:spTree>
    <p:extLst>
      <p:ext uri="{BB962C8B-B14F-4D97-AF65-F5344CB8AC3E}">
        <p14:creationId xmlns:p14="http://schemas.microsoft.com/office/powerpoint/2010/main" val="26554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rtl="0" fontAlgn="t"/>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D1197D79-E0B5-445D-A74B-EC58E92487A9}" type="slidenum">
              <a:rPr lang="en-US" smtClean="0"/>
              <a:t>5</a:t>
            </a:fld>
            <a:endParaRPr lang="en-US"/>
          </a:p>
        </p:txBody>
      </p:sp>
    </p:spTree>
    <p:extLst>
      <p:ext uri="{BB962C8B-B14F-4D97-AF65-F5344CB8AC3E}">
        <p14:creationId xmlns:p14="http://schemas.microsoft.com/office/powerpoint/2010/main" val="243732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rtl="0" fontAlgn="t"/>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0" fontAlgn="t"/>
            <a:br>
              <a:rPr lang="en-US" sz="1200" i="1" kern="1200">
                <a:solidFill>
                  <a:schemeClr val="tx1"/>
                </a:solidFill>
                <a:effectLst/>
                <a:latin typeface="+mn-lt"/>
                <a:ea typeface="+mn-ea"/>
                <a:cs typeface="+mn-cs"/>
              </a:rPr>
            </a:br>
            <a:endParaRPr lang="en-US" dirty="0"/>
          </a:p>
          <a:p>
            <a:endParaRPr lang="en-US" baseline="0" dirty="0"/>
          </a:p>
        </p:txBody>
      </p:sp>
      <p:sp>
        <p:nvSpPr>
          <p:cNvPr id="4" name="Slide Number Placeholder 3"/>
          <p:cNvSpPr>
            <a:spLocks noGrp="1"/>
          </p:cNvSpPr>
          <p:nvPr>
            <p:ph type="sldNum" sz="quarter" idx="10"/>
          </p:nvPr>
        </p:nvSpPr>
        <p:spPr/>
        <p:txBody>
          <a:bodyPr/>
          <a:lstStyle/>
          <a:p>
            <a:fld id="{D1197D79-E0B5-445D-A74B-EC58E92487A9}" type="slidenum">
              <a:rPr lang="en-US" smtClean="0"/>
              <a:t>6</a:t>
            </a:fld>
            <a:endParaRPr lang="en-US"/>
          </a:p>
        </p:txBody>
      </p:sp>
    </p:spTree>
    <p:extLst>
      <p:ext uri="{BB962C8B-B14F-4D97-AF65-F5344CB8AC3E}">
        <p14:creationId xmlns:p14="http://schemas.microsoft.com/office/powerpoint/2010/main" val="43811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EXERCISE- if you really knew me…..we make judgements based on looks, dress, handshake….how many of you learned something you would not have guessed “fit” with that person?</a:t>
            </a:r>
          </a:p>
          <a:p>
            <a:endParaRPr lang="en-US" baseline="0" dirty="0"/>
          </a:p>
          <a:p>
            <a:r>
              <a:rPr lang="en-US" baseline="0" dirty="0"/>
              <a:t>Use this for teams…social groups etc.</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7</a:t>
            </a:fld>
            <a:endParaRPr lang="en-US"/>
          </a:p>
        </p:txBody>
      </p:sp>
    </p:spTree>
    <p:extLst>
      <p:ext uri="{BB962C8B-B14F-4D97-AF65-F5344CB8AC3E}">
        <p14:creationId xmlns:p14="http://schemas.microsoft.com/office/powerpoint/2010/main" val="241924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r>
              <a:rPr lang="en-US" baseline="0" dirty="0"/>
              <a:t> has it</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8</a:t>
            </a:fld>
            <a:endParaRPr lang="en-US"/>
          </a:p>
        </p:txBody>
      </p:sp>
    </p:spTree>
    <p:extLst>
      <p:ext uri="{BB962C8B-B14F-4D97-AF65-F5344CB8AC3E}">
        <p14:creationId xmlns:p14="http://schemas.microsoft.com/office/powerpoint/2010/main" val="378203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explicit</a:t>
            </a:r>
            <a:r>
              <a:rPr lang="en-US" dirty="0"/>
              <a:t> means direct, clearly expressed, readily observable, or laid out in full. </a:t>
            </a:r>
            <a:br>
              <a:rPr lang="en-US" dirty="0"/>
            </a:br>
            <a:br>
              <a:rPr lang="en-US" dirty="0"/>
            </a:br>
            <a:r>
              <a:rPr lang="en-US" i="1" dirty="0"/>
              <a:t>implicit</a:t>
            </a:r>
            <a:r>
              <a:rPr lang="en-US" dirty="0"/>
              <a:t> means implied, unstated, or expressed indirectly.</a:t>
            </a:r>
            <a:r>
              <a:rPr lang="en-US" baseline="0" dirty="0"/>
              <a:t> Not based in fact, with no qualification or question. It is based on what our brain believes to be true</a:t>
            </a:r>
            <a:endParaRPr lang="en-US" dirty="0"/>
          </a:p>
        </p:txBody>
      </p:sp>
      <p:sp>
        <p:nvSpPr>
          <p:cNvPr id="4" name="Slide Number Placeholder 3"/>
          <p:cNvSpPr>
            <a:spLocks noGrp="1"/>
          </p:cNvSpPr>
          <p:nvPr>
            <p:ph type="sldNum" sz="quarter" idx="10"/>
          </p:nvPr>
        </p:nvSpPr>
        <p:spPr/>
        <p:txBody>
          <a:bodyPr/>
          <a:lstStyle/>
          <a:p>
            <a:fld id="{D1197D79-E0B5-445D-A74B-EC58E92487A9}" type="slidenum">
              <a:rPr lang="en-US" smtClean="0"/>
              <a:t>9</a:t>
            </a:fld>
            <a:endParaRPr lang="en-US"/>
          </a:p>
        </p:txBody>
      </p:sp>
    </p:spTree>
    <p:extLst>
      <p:ext uri="{BB962C8B-B14F-4D97-AF65-F5344CB8AC3E}">
        <p14:creationId xmlns:p14="http://schemas.microsoft.com/office/powerpoint/2010/main" val="133918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2/2/2018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51766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864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917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802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t>2/2/2018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753259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129323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531214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248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49042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t>2/2/2018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085548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pPr/>
              <a:t>2/2/2018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16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2/2/2018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825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managingbias.fb.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FEBA-EC33-4794-854B-B101B17FD3B8}"/>
              </a:ext>
            </a:extLst>
          </p:cNvPr>
          <p:cNvSpPr>
            <a:spLocks noGrp="1"/>
          </p:cNvSpPr>
          <p:nvPr>
            <p:ph type="ctrTitle"/>
          </p:nvPr>
        </p:nvSpPr>
        <p:spPr>
          <a:xfrm>
            <a:off x="1078523" y="502920"/>
            <a:ext cx="10318418" cy="4800600"/>
          </a:xfrm>
        </p:spPr>
        <p:txBody>
          <a:bodyPr/>
          <a:lstStyle/>
          <a:p>
            <a:r>
              <a:rPr lang="en-US" dirty="0"/>
              <a:t>Making it fair: conquering hidden bias</a:t>
            </a:r>
          </a:p>
        </p:txBody>
      </p:sp>
      <p:sp>
        <p:nvSpPr>
          <p:cNvPr id="5" name="Subtitle 4">
            <a:extLst>
              <a:ext uri="{FF2B5EF4-FFF2-40B4-BE49-F238E27FC236}">
                <a16:creationId xmlns:a16="http://schemas.microsoft.com/office/drawing/2014/main" id="{D93F697A-5AE9-42FD-8E8C-FFDF92042D83}"/>
              </a:ext>
            </a:extLst>
          </p:cNvPr>
          <p:cNvSpPr>
            <a:spLocks noGrp="1"/>
          </p:cNvSpPr>
          <p:nvPr>
            <p:ph type="subTitle" idx="1"/>
          </p:nvPr>
        </p:nvSpPr>
        <p:spPr>
          <a:xfrm>
            <a:off x="363385" y="5622925"/>
            <a:ext cx="8045373" cy="1235075"/>
          </a:xfrm>
        </p:spPr>
        <p:txBody>
          <a:bodyPr>
            <a:normAutofit/>
          </a:bodyPr>
          <a:lstStyle/>
          <a:p>
            <a:pPr algn="l"/>
            <a:r>
              <a:rPr lang="en-US" dirty="0">
                <a:solidFill>
                  <a:schemeClr val="bg1"/>
                </a:solidFill>
              </a:rPr>
              <a:t>Annette Gregg, </a:t>
            </a:r>
            <a:r>
              <a:rPr lang="en-US" dirty="0" err="1">
                <a:solidFill>
                  <a:schemeClr val="bg1"/>
                </a:solidFill>
              </a:rPr>
              <a:t>mba</a:t>
            </a:r>
            <a:endParaRPr lang="en-US" dirty="0">
              <a:solidFill>
                <a:schemeClr val="bg1"/>
              </a:solidFill>
            </a:endParaRPr>
          </a:p>
          <a:p>
            <a:pPr algn="l"/>
            <a:r>
              <a:rPr lang="en-US" dirty="0">
                <a:solidFill>
                  <a:schemeClr val="bg1"/>
                </a:solidFill>
              </a:rPr>
              <a:t>Senior vice president, </a:t>
            </a:r>
            <a:r>
              <a:rPr lang="en-US" dirty="0" err="1">
                <a:solidFill>
                  <a:schemeClr val="bg1"/>
                </a:solidFill>
              </a:rPr>
              <a:t>AlliedPRA</a:t>
            </a:r>
            <a:endParaRPr lang="en-US" dirty="0">
              <a:solidFill>
                <a:schemeClr val="bg1"/>
              </a:solidFill>
            </a:endParaRPr>
          </a:p>
          <a:p>
            <a:pPr algn="l"/>
            <a:r>
              <a:rPr lang="en-US" dirty="0">
                <a:solidFill>
                  <a:schemeClr val="bg1"/>
                </a:solidFill>
              </a:rPr>
              <a:t>Owner, difference makers consulting</a:t>
            </a:r>
          </a:p>
        </p:txBody>
      </p:sp>
    </p:spTree>
    <p:extLst>
      <p:ext uri="{BB962C8B-B14F-4D97-AF65-F5344CB8AC3E}">
        <p14:creationId xmlns:p14="http://schemas.microsoft.com/office/powerpoint/2010/main" val="190807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1"/>
            <a:ext cx="12192000" cy="7394330"/>
          </a:xfrm>
          <a:prstGeom prst="rect">
            <a:avLst/>
          </a:prstGeom>
        </p:spPr>
      </p:pic>
    </p:spTree>
    <p:extLst>
      <p:ext uri="{BB962C8B-B14F-4D97-AF65-F5344CB8AC3E}">
        <p14:creationId xmlns:p14="http://schemas.microsoft.com/office/powerpoint/2010/main" val="1018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7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 Deb: Six Drug-Free Ways To Boost Your Brain"/>
          <p:cNvPicPr>
            <a:picLocks noGrp="1" noChangeAspect="1"/>
          </p:cNvPicPr>
          <p:nvPr>
            <p:ph idx="1"/>
          </p:nvPr>
        </p:nvPicPr>
        <p:blipFill>
          <a:blip r:embed="rId3"/>
          <a:stretch>
            <a:fillRect/>
          </a:stretch>
        </p:blipFill>
        <p:spPr>
          <a:xfrm>
            <a:off x="3113314" y="0"/>
            <a:ext cx="6727371" cy="6727371"/>
          </a:xfrm>
        </p:spPr>
      </p:pic>
    </p:spTree>
    <p:extLst>
      <p:ext uri="{BB962C8B-B14F-4D97-AF65-F5344CB8AC3E}">
        <p14:creationId xmlns:p14="http://schemas.microsoft.com/office/powerpoint/2010/main" val="385590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Dangers of hidden bias	</a:t>
            </a:r>
          </a:p>
        </p:txBody>
      </p:sp>
      <p:sp>
        <p:nvSpPr>
          <p:cNvPr id="3" name="Text Placeholder 2"/>
          <p:cNvSpPr>
            <a:spLocks noGrp="1"/>
          </p:cNvSpPr>
          <p:nvPr>
            <p:ph type="body" idx="1"/>
          </p:nvPr>
        </p:nvSpPr>
        <p:spPr/>
        <p:txBody>
          <a:bodyPr/>
          <a:lstStyle/>
          <a:p>
            <a:r>
              <a:rPr lang="en-US" dirty="0">
                <a:solidFill>
                  <a:schemeClr val="accent2">
                    <a:lumMod val="60000"/>
                    <a:lumOff val="40000"/>
                  </a:schemeClr>
                </a:solidFill>
              </a:rPr>
              <a:t>Some sobering statistics</a:t>
            </a:r>
          </a:p>
        </p:txBody>
      </p:sp>
    </p:spTree>
    <p:extLst>
      <p:ext uri="{BB962C8B-B14F-4D97-AF65-F5344CB8AC3E}">
        <p14:creationId xmlns:p14="http://schemas.microsoft.com/office/powerpoint/2010/main" val="135518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part - Unbalanced Scale Silhouette"/>
          <p:cNvPicPr>
            <a:picLocks noChangeAspect="1"/>
          </p:cNvPicPr>
          <p:nvPr/>
        </p:nvPicPr>
        <p:blipFill>
          <a:blip r:embed="rId3"/>
          <a:stretch>
            <a:fillRect/>
          </a:stretch>
        </p:blipFill>
        <p:spPr>
          <a:xfrm>
            <a:off x="3142774" y="0"/>
            <a:ext cx="5906452" cy="6858000"/>
          </a:xfrm>
          <a:prstGeom prst="rect">
            <a:avLst/>
          </a:prstGeom>
        </p:spPr>
      </p:pic>
    </p:spTree>
    <p:extLst>
      <p:ext uri="{BB962C8B-B14F-4D97-AF65-F5344CB8AC3E}">
        <p14:creationId xmlns:p14="http://schemas.microsoft.com/office/powerpoint/2010/main" val="121496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403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14892" r="14892"/>
          <a:stretch>
            <a:fillRect/>
          </a:stretch>
        </p:blipFill>
        <p:spPr>
          <a:xfrm>
            <a:off x="308177" y="0"/>
            <a:ext cx="7355585" cy="6857999"/>
          </a:xfrm>
          <a:prstGeom prst="rect">
            <a:avLst/>
          </a:prstGeom>
        </p:spPr>
      </p:pic>
      <p:sp>
        <p:nvSpPr>
          <p:cNvPr id="3" name="Title 2"/>
          <p:cNvSpPr>
            <a:spLocks noGrp="1"/>
          </p:cNvSpPr>
          <p:nvPr>
            <p:ph type="title"/>
          </p:nvPr>
        </p:nvSpPr>
        <p:spPr>
          <a:xfrm>
            <a:off x="8337883" y="457200"/>
            <a:ext cx="3092117" cy="2057400"/>
          </a:xfrm>
        </p:spPr>
        <p:txBody>
          <a:bodyPr>
            <a:normAutofit/>
          </a:bodyPr>
          <a:lstStyle/>
          <a:p>
            <a:r>
              <a:rPr lang="en-US" dirty="0"/>
              <a:t>Women rank higher than men in these core leadership areas</a:t>
            </a:r>
          </a:p>
        </p:txBody>
      </p:sp>
      <p:sp>
        <p:nvSpPr>
          <p:cNvPr id="6" name="Rectangle 1"/>
          <p:cNvSpPr>
            <a:spLocks noGrp="1" noChangeArrowheads="1"/>
          </p:cNvSpPr>
          <p:nvPr>
            <p:ph type="body" sz="half" idx="2"/>
          </p:nvPr>
        </p:nvSpPr>
        <p:spPr bwMode="auto">
          <a:xfrm>
            <a:off x="7871370" y="2986295"/>
            <a:ext cx="4025141"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Taking initiative</a:t>
            </a: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Driving for results</a:t>
            </a: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Seeking feedback to develop themselves</a:t>
            </a: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Developing others</a:t>
            </a: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Inspiring others</a:t>
            </a: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Collaboration and teamwork</a:t>
            </a: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rgbClr val="CCCCCC"/>
              </a:solidFill>
              <a:effectLst/>
              <a:latin typeface="FuturaPTWebBold"/>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CCCCCC"/>
                </a:solidFill>
                <a:effectLst/>
                <a:latin typeface="FuturaPTWebBold"/>
              </a:rPr>
              <a:t>Connecting the big picture to individual jobs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935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hidden bias	</a:t>
            </a:r>
          </a:p>
        </p:txBody>
      </p:sp>
      <p:sp>
        <p:nvSpPr>
          <p:cNvPr id="3" name="Text Placeholder 2"/>
          <p:cNvSpPr>
            <a:spLocks noGrp="1"/>
          </p:cNvSpPr>
          <p:nvPr>
            <p:ph type="body" idx="1"/>
          </p:nvPr>
        </p:nvSpPr>
        <p:spPr/>
        <p:txBody>
          <a:bodyPr/>
          <a:lstStyle/>
          <a:p>
            <a:r>
              <a:rPr lang="en-US" dirty="0">
                <a:solidFill>
                  <a:schemeClr val="accent2">
                    <a:lumMod val="60000"/>
                    <a:lumOff val="40000"/>
                  </a:schemeClr>
                </a:solidFill>
              </a:rPr>
              <a:t>Awareness is the key</a:t>
            </a:r>
          </a:p>
        </p:txBody>
      </p:sp>
    </p:spTree>
    <p:extLst>
      <p:ext uri="{BB962C8B-B14F-4D97-AF65-F5344CB8AC3E}">
        <p14:creationId xmlns:p14="http://schemas.microsoft.com/office/powerpoint/2010/main" val="144034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579" y="478317"/>
            <a:ext cx="9605635" cy="1059305"/>
          </a:xfrm>
        </p:spPr>
        <p:txBody>
          <a:bodyPr>
            <a:normAutofit/>
          </a:bodyPr>
          <a:lstStyle/>
          <a:p>
            <a:r>
              <a:rPr lang="en-US" dirty="0"/>
              <a:t>hidden bias: common types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01615036"/>
              </p:ext>
            </p:extLst>
          </p:nvPr>
        </p:nvGraphicFramePr>
        <p:xfrm>
          <a:off x="957943" y="1306286"/>
          <a:ext cx="10096909" cy="555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4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1F1A464C-E463-441F-AFAC-01E069D7D6B1}"/>
                                            </p:graphicEl>
                                          </p:spTgt>
                                        </p:tgtEl>
                                        <p:attrNameLst>
                                          <p:attrName>style.visibility</p:attrName>
                                        </p:attrNameLst>
                                      </p:cBhvr>
                                      <p:to>
                                        <p:strVal val="visible"/>
                                      </p:to>
                                    </p:set>
                                    <p:animEffect transition="in" filter="barn(inVertical)">
                                      <p:cBhvr>
                                        <p:cTn id="7" dur="500"/>
                                        <p:tgtEl>
                                          <p:spTgt spid="5">
                                            <p:graphicEl>
                                              <a:dgm id="{1F1A464C-E463-441F-AFAC-01E069D7D6B1}"/>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A3844DEF-70A2-4110-B014-F903BE9FCF46}"/>
                                            </p:graphicEl>
                                          </p:spTgt>
                                        </p:tgtEl>
                                        <p:attrNameLst>
                                          <p:attrName>style.visibility</p:attrName>
                                        </p:attrNameLst>
                                      </p:cBhvr>
                                      <p:to>
                                        <p:strVal val="visible"/>
                                      </p:to>
                                    </p:set>
                                    <p:animEffect transition="in" filter="barn(inVertical)">
                                      <p:cBhvr>
                                        <p:cTn id="10" dur="500"/>
                                        <p:tgtEl>
                                          <p:spTgt spid="5">
                                            <p:graphicEl>
                                              <a:dgm id="{A3844DEF-70A2-4110-B014-F903BE9FCF4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graphicEl>
                                              <a:dgm id="{5240FB48-3677-4FC3-840D-750C6682F3B4}"/>
                                            </p:graphicEl>
                                          </p:spTgt>
                                        </p:tgtEl>
                                        <p:attrNameLst>
                                          <p:attrName>style.visibility</p:attrName>
                                        </p:attrNameLst>
                                      </p:cBhvr>
                                      <p:to>
                                        <p:strVal val="visible"/>
                                      </p:to>
                                    </p:set>
                                    <p:animEffect transition="in" filter="barn(inVertical)">
                                      <p:cBhvr>
                                        <p:cTn id="15" dur="500"/>
                                        <p:tgtEl>
                                          <p:spTgt spid="5">
                                            <p:graphicEl>
                                              <a:dgm id="{5240FB48-3677-4FC3-840D-750C6682F3B4}"/>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graphicEl>
                                              <a:dgm id="{161CE067-CB88-4043-8F27-B5DA49492058}"/>
                                            </p:graphicEl>
                                          </p:spTgt>
                                        </p:tgtEl>
                                        <p:attrNameLst>
                                          <p:attrName>style.visibility</p:attrName>
                                        </p:attrNameLst>
                                      </p:cBhvr>
                                      <p:to>
                                        <p:strVal val="visible"/>
                                      </p:to>
                                    </p:set>
                                    <p:animEffect transition="in" filter="barn(inVertical)">
                                      <p:cBhvr>
                                        <p:cTn id="18" dur="500"/>
                                        <p:tgtEl>
                                          <p:spTgt spid="5">
                                            <p:graphicEl>
                                              <a:dgm id="{161CE067-CB88-4043-8F27-B5DA4949205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graphicEl>
                                              <a:dgm id="{303DC0AD-3D83-44B6-9988-1D5788635472}"/>
                                            </p:graphicEl>
                                          </p:spTgt>
                                        </p:tgtEl>
                                        <p:attrNameLst>
                                          <p:attrName>style.visibility</p:attrName>
                                        </p:attrNameLst>
                                      </p:cBhvr>
                                      <p:to>
                                        <p:strVal val="visible"/>
                                      </p:to>
                                    </p:set>
                                    <p:animEffect transition="in" filter="barn(inVertical)">
                                      <p:cBhvr>
                                        <p:cTn id="23" dur="500"/>
                                        <p:tgtEl>
                                          <p:spTgt spid="5">
                                            <p:graphicEl>
                                              <a:dgm id="{303DC0AD-3D83-44B6-9988-1D5788635472}"/>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graphicEl>
                                              <a:dgm id="{0C1F74A1-2B36-4DA0-97DC-33A642ED4C8E}"/>
                                            </p:graphicEl>
                                          </p:spTgt>
                                        </p:tgtEl>
                                        <p:attrNameLst>
                                          <p:attrName>style.visibility</p:attrName>
                                        </p:attrNameLst>
                                      </p:cBhvr>
                                      <p:to>
                                        <p:strVal val="visible"/>
                                      </p:to>
                                    </p:set>
                                    <p:animEffect transition="in" filter="barn(inVertical)">
                                      <p:cBhvr>
                                        <p:cTn id="26" dur="500"/>
                                        <p:tgtEl>
                                          <p:spTgt spid="5">
                                            <p:graphicEl>
                                              <a:dgm id="{0C1F74A1-2B36-4DA0-97DC-33A642ED4C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579" y="478317"/>
            <a:ext cx="9605635" cy="1059305"/>
          </a:xfrm>
        </p:spPr>
        <p:txBody>
          <a:bodyPr>
            <a:normAutofit/>
          </a:bodyPr>
          <a:lstStyle/>
          <a:p>
            <a:r>
              <a:rPr lang="en-US" dirty="0"/>
              <a:t>hidden bias: other types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49486712"/>
              </p:ext>
            </p:extLst>
          </p:nvPr>
        </p:nvGraphicFramePr>
        <p:xfrm>
          <a:off x="957943" y="1306286"/>
          <a:ext cx="10096909" cy="555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28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1F1A464C-E463-441F-AFAC-01E069D7D6B1}"/>
                                            </p:graphicEl>
                                          </p:spTgt>
                                        </p:tgtEl>
                                        <p:attrNameLst>
                                          <p:attrName>style.visibility</p:attrName>
                                        </p:attrNameLst>
                                      </p:cBhvr>
                                      <p:to>
                                        <p:strVal val="visible"/>
                                      </p:to>
                                    </p:set>
                                    <p:animEffect transition="in" filter="barn(inVertical)">
                                      <p:cBhvr>
                                        <p:cTn id="7" dur="500"/>
                                        <p:tgtEl>
                                          <p:spTgt spid="5">
                                            <p:graphicEl>
                                              <a:dgm id="{1F1A464C-E463-441F-AFAC-01E069D7D6B1}"/>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A3844DEF-70A2-4110-B014-F903BE9FCF46}"/>
                                            </p:graphicEl>
                                          </p:spTgt>
                                        </p:tgtEl>
                                        <p:attrNameLst>
                                          <p:attrName>style.visibility</p:attrName>
                                        </p:attrNameLst>
                                      </p:cBhvr>
                                      <p:to>
                                        <p:strVal val="visible"/>
                                      </p:to>
                                    </p:set>
                                    <p:animEffect transition="in" filter="barn(inVertical)">
                                      <p:cBhvr>
                                        <p:cTn id="10" dur="500"/>
                                        <p:tgtEl>
                                          <p:spTgt spid="5">
                                            <p:graphicEl>
                                              <a:dgm id="{A3844DEF-70A2-4110-B014-F903BE9FCF4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graphicEl>
                                              <a:dgm id="{5240FB48-3677-4FC3-840D-750C6682F3B4}"/>
                                            </p:graphicEl>
                                          </p:spTgt>
                                        </p:tgtEl>
                                        <p:attrNameLst>
                                          <p:attrName>style.visibility</p:attrName>
                                        </p:attrNameLst>
                                      </p:cBhvr>
                                      <p:to>
                                        <p:strVal val="visible"/>
                                      </p:to>
                                    </p:set>
                                    <p:animEffect transition="in" filter="barn(inVertical)">
                                      <p:cBhvr>
                                        <p:cTn id="15" dur="500"/>
                                        <p:tgtEl>
                                          <p:spTgt spid="5">
                                            <p:graphicEl>
                                              <a:dgm id="{5240FB48-3677-4FC3-840D-750C6682F3B4}"/>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graphicEl>
                                              <a:dgm id="{161CE067-CB88-4043-8F27-B5DA49492058}"/>
                                            </p:graphicEl>
                                          </p:spTgt>
                                        </p:tgtEl>
                                        <p:attrNameLst>
                                          <p:attrName>style.visibility</p:attrName>
                                        </p:attrNameLst>
                                      </p:cBhvr>
                                      <p:to>
                                        <p:strVal val="visible"/>
                                      </p:to>
                                    </p:set>
                                    <p:animEffect transition="in" filter="barn(inVertical)">
                                      <p:cBhvr>
                                        <p:cTn id="18" dur="500"/>
                                        <p:tgtEl>
                                          <p:spTgt spid="5">
                                            <p:graphicEl>
                                              <a:dgm id="{161CE067-CB88-4043-8F27-B5DA4949205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graphicEl>
                                              <a:dgm id="{303DC0AD-3D83-44B6-9988-1D5788635472}"/>
                                            </p:graphicEl>
                                          </p:spTgt>
                                        </p:tgtEl>
                                        <p:attrNameLst>
                                          <p:attrName>style.visibility</p:attrName>
                                        </p:attrNameLst>
                                      </p:cBhvr>
                                      <p:to>
                                        <p:strVal val="visible"/>
                                      </p:to>
                                    </p:set>
                                    <p:animEffect transition="in" filter="barn(inVertical)">
                                      <p:cBhvr>
                                        <p:cTn id="23" dur="500"/>
                                        <p:tgtEl>
                                          <p:spTgt spid="5">
                                            <p:graphicEl>
                                              <a:dgm id="{303DC0AD-3D83-44B6-9988-1D5788635472}"/>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graphicEl>
                                              <a:dgm id="{0C1F74A1-2B36-4DA0-97DC-33A642ED4C8E}"/>
                                            </p:graphicEl>
                                          </p:spTgt>
                                        </p:tgtEl>
                                        <p:attrNameLst>
                                          <p:attrName>style.visibility</p:attrName>
                                        </p:attrNameLst>
                                      </p:cBhvr>
                                      <p:to>
                                        <p:strVal val="visible"/>
                                      </p:to>
                                    </p:set>
                                    <p:animEffect transition="in" filter="barn(inVertical)">
                                      <p:cBhvr>
                                        <p:cTn id="26" dur="500"/>
                                        <p:tgtEl>
                                          <p:spTgt spid="5">
                                            <p:graphicEl>
                                              <a:dgm id="{0C1F74A1-2B36-4DA0-97DC-33A642ED4C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p:txBody>
          <a:bodyPr/>
          <a:lstStyle/>
          <a:p>
            <a:r>
              <a:rPr lang="en-US" sz="3200" dirty="0"/>
              <a:t>Definition and Causes</a:t>
            </a:r>
          </a:p>
          <a:p>
            <a:r>
              <a:rPr lang="en-US" sz="3200" dirty="0"/>
              <a:t>Dangers</a:t>
            </a:r>
          </a:p>
          <a:p>
            <a:r>
              <a:rPr lang="en-US" sz="3200" dirty="0"/>
              <a:t>Recognizing Hidden Bias</a:t>
            </a:r>
          </a:p>
          <a:p>
            <a:r>
              <a:rPr lang="en-US" sz="3200" dirty="0"/>
              <a:t>Solutions</a:t>
            </a:r>
          </a:p>
          <a:p>
            <a:endParaRPr lang="en-US" dirty="0"/>
          </a:p>
        </p:txBody>
      </p:sp>
    </p:spTree>
    <p:extLst>
      <p:ext uri="{BB962C8B-B14F-4D97-AF65-F5344CB8AC3E}">
        <p14:creationId xmlns:p14="http://schemas.microsoft.com/office/powerpoint/2010/main" val="257096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7029693"/>
          </a:xfrm>
          <a:prstGeom prst="rect">
            <a:avLst/>
          </a:prstGeom>
        </p:spPr>
      </p:pic>
    </p:spTree>
    <p:extLst>
      <p:ext uri="{BB962C8B-B14F-4D97-AF65-F5344CB8AC3E}">
        <p14:creationId xmlns:p14="http://schemas.microsoft.com/office/powerpoint/2010/main" val="424142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621" y="2603071"/>
            <a:ext cx="10178322" cy="1492132"/>
          </a:xfrm>
        </p:spPr>
        <p:txBody>
          <a:bodyPr/>
          <a:lstStyle/>
          <a:p>
            <a:r>
              <a:rPr lang="en-US" dirty="0"/>
              <a:t>other biases affecting the workplace</a:t>
            </a:r>
          </a:p>
        </p:txBody>
      </p:sp>
    </p:spTree>
    <p:extLst>
      <p:ext uri="{BB962C8B-B14F-4D97-AF65-F5344CB8AC3E}">
        <p14:creationId xmlns:p14="http://schemas.microsoft.com/office/powerpoint/2010/main" val="397350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about people or groups</a:t>
            </a:r>
          </a:p>
        </p:txBody>
      </p:sp>
      <p:sp>
        <p:nvSpPr>
          <p:cNvPr id="3" name="Content Placeholder 2"/>
          <p:cNvSpPr>
            <a:spLocks noGrp="1"/>
          </p:cNvSpPr>
          <p:nvPr>
            <p:ph sz="half" idx="1"/>
          </p:nvPr>
        </p:nvSpPr>
        <p:spPr/>
        <p:txBody>
          <a:bodyPr>
            <a:normAutofit/>
          </a:bodyPr>
          <a:lstStyle/>
          <a:p>
            <a:r>
              <a:rPr lang="en-US" sz="3600" dirty="0">
                <a:solidFill>
                  <a:schemeClr val="tx1"/>
                </a:solidFill>
              </a:rPr>
              <a:t>Affinity </a:t>
            </a:r>
          </a:p>
          <a:p>
            <a:r>
              <a:rPr lang="en-US" sz="3600" dirty="0">
                <a:solidFill>
                  <a:schemeClr val="tx1"/>
                </a:solidFill>
              </a:rPr>
              <a:t>In Group </a:t>
            </a:r>
          </a:p>
          <a:p>
            <a:r>
              <a:rPr lang="en-US" sz="3600" dirty="0">
                <a:solidFill>
                  <a:schemeClr val="tx1"/>
                </a:solidFill>
              </a:rPr>
              <a:t>Halo Effect</a:t>
            </a:r>
          </a:p>
          <a:p>
            <a:r>
              <a:rPr lang="en-US" sz="3600" dirty="0">
                <a:solidFill>
                  <a:schemeClr val="tx1"/>
                </a:solidFill>
              </a:rPr>
              <a:t>Perception</a:t>
            </a:r>
          </a:p>
        </p:txBody>
      </p:sp>
      <p:pic>
        <p:nvPicPr>
          <p:cNvPr id="5" name="Content Placeholder 4" descr="We Want an Editorial Board for NZCommons | Creative Commons Aotearoa ..."/>
          <p:cNvPicPr>
            <a:picLocks noGrp="1" noChangeAspect="1"/>
          </p:cNvPicPr>
          <p:nvPr>
            <p:ph sz="half" idx="2"/>
          </p:nvPr>
        </p:nvPicPr>
        <p:blipFill>
          <a:blip r:embed="rId3"/>
          <a:stretch>
            <a:fillRect/>
          </a:stretch>
        </p:blipFill>
        <p:spPr>
          <a:xfrm>
            <a:off x="5760720" y="1371600"/>
            <a:ext cx="4800600" cy="4800600"/>
          </a:xfrm>
        </p:spPr>
      </p:pic>
    </p:spTree>
    <p:extLst>
      <p:ext uri="{BB962C8B-B14F-4D97-AF65-F5344CB8AC3E}">
        <p14:creationId xmlns:p14="http://schemas.microsoft.com/office/powerpoint/2010/main" val="33022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about ideas</a:t>
            </a:r>
          </a:p>
        </p:txBody>
      </p:sp>
      <p:sp>
        <p:nvSpPr>
          <p:cNvPr id="3" name="Content Placeholder 2"/>
          <p:cNvSpPr>
            <a:spLocks noGrp="1"/>
          </p:cNvSpPr>
          <p:nvPr>
            <p:ph sz="half" idx="1"/>
          </p:nvPr>
        </p:nvSpPr>
        <p:spPr>
          <a:xfrm>
            <a:off x="8270626" y="1874517"/>
            <a:ext cx="3159374" cy="4471818"/>
          </a:xfrm>
        </p:spPr>
        <p:txBody>
          <a:bodyPr>
            <a:normAutofit/>
          </a:bodyPr>
          <a:lstStyle/>
          <a:p>
            <a:r>
              <a:rPr lang="en-US" sz="3200" dirty="0">
                <a:solidFill>
                  <a:schemeClr val="tx1"/>
                </a:solidFill>
              </a:rPr>
              <a:t>Confirmation</a:t>
            </a:r>
          </a:p>
          <a:p>
            <a:r>
              <a:rPr lang="en-US" sz="3200" dirty="0">
                <a:solidFill>
                  <a:schemeClr val="tx1"/>
                </a:solidFill>
              </a:rPr>
              <a:t>Cognitive</a:t>
            </a:r>
          </a:p>
          <a:p>
            <a:r>
              <a:rPr lang="en-US" sz="3200" dirty="0">
                <a:solidFill>
                  <a:schemeClr val="tx1"/>
                </a:solidFill>
              </a:rPr>
              <a:t>Group Think</a:t>
            </a:r>
          </a:p>
          <a:p>
            <a:r>
              <a:rPr lang="en-US" sz="3200" dirty="0">
                <a:solidFill>
                  <a:schemeClr val="tx1"/>
                </a:solidFill>
              </a:rPr>
              <a:t>Media	</a:t>
            </a:r>
          </a:p>
          <a:p>
            <a:r>
              <a:rPr lang="en-US" sz="3200" dirty="0">
                <a:solidFill>
                  <a:schemeClr val="tx1"/>
                </a:solidFill>
              </a:rPr>
              <a:t>Uncertainty</a:t>
            </a:r>
          </a:p>
        </p:txBody>
      </p:sp>
      <p:pic>
        <p:nvPicPr>
          <p:cNvPr id="5" name="Content Placeholder 4" descr="Ideas radicales | Consultoría artesana en red"/>
          <p:cNvPicPr>
            <a:picLocks noGrp="1" noChangeAspect="1"/>
          </p:cNvPicPr>
          <p:nvPr>
            <p:ph sz="half" idx="2"/>
          </p:nvPr>
        </p:nvPicPr>
        <p:blipFill>
          <a:blip r:embed="rId3"/>
          <a:stretch>
            <a:fillRect/>
          </a:stretch>
        </p:blipFill>
        <p:spPr>
          <a:xfrm>
            <a:off x="1073802" y="1929283"/>
            <a:ext cx="7196824" cy="4417052"/>
          </a:xfrm>
        </p:spPr>
      </p:pic>
    </p:spTree>
    <p:extLst>
      <p:ext uri="{BB962C8B-B14F-4D97-AF65-F5344CB8AC3E}">
        <p14:creationId xmlns:p14="http://schemas.microsoft.com/office/powerpoint/2010/main" val="284487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for hidden bias	</a:t>
            </a:r>
          </a:p>
        </p:txBody>
      </p:sp>
      <p:sp>
        <p:nvSpPr>
          <p:cNvPr id="3" name="Text Placeholder 2"/>
          <p:cNvSpPr>
            <a:spLocks noGrp="1"/>
          </p:cNvSpPr>
          <p:nvPr>
            <p:ph type="body" idx="1"/>
          </p:nvPr>
        </p:nvSpPr>
        <p:spPr/>
        <p:txBody>
          <a:bodyPr/>
          <a:lstStyle/>
          <a:p>
            <a:r>
              <a:rPr lang="en-US" dirty="0">
                <a:solidFill>
                  <a:schemeClr val="accent2">
                    <a:lumMod val="60000"/>
                    <a:lumOff val="40000"/>
                  </a:schemeClr>
                </a:solidFill>
              </a:rPr>
              <a:t>Breaking down walls with training and awareness</a:t>
            </a:r>
          </a:p>
        </p:txBody>
      </p:sp>
    </p:spTree>
    <p:extLst>
      <p:ext uri="{BB962C8B-B14F-4D97-AF65-F5344CB8AC3E}">
        <p14:creationId xmlns:p14="http://schemas.microsoft.com/office/powerpoint/2010/main" val="364125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stretch>
            <a:fillRect/>
          </a:stretch>
        </p:blipFill>
        <p:spPr>
          <a:xfrm>
            <a:off x="0" y="0"/>
            <a:ext cx="12192000" cy="6858000"/>
          </a:xfrm>
        </p:spPr>
      </p:pic>
      <p:sp>
        <p:nvSpPr>
          <p:cNvPr id="2" name="Title 1"/>
          <p:cNvSpPr>
            <a:spLocks noGrp="1"/>
          </p:cNvSpPr>
          <p:nvPr>
            <p:ph type="title"/>
          </p:nvPr>
        </p:nvSpPr>
        <p:spPr>
          <a:xfrm>
            <a:off x="0" y="186442"/>
            <a:ext cx="12192000" cy="1492132"/>
          </a:xfrm>
        </p:spPr>
        <p:txBody>
          <a:bodyPr>
            <a:normAutofit/>
          </a:bodyPr>
          <a:lstStyle/>
          <a:p>
            <a:r>
              <a:rPr lang="en-US" dirty="0"/>
              <a:t>EXAMINE traditional diversity programs</a:t>
            </a:r>
          </a:p>
        </p:txBody>
      </p:sp>
    </p:spTree>
    <p:extLst>
      <p:ext uri="{BB962C8B-B14F-4D97-AF65-F5344CB8AC3E}">
        <p14:creationId xmlns:p14="http://schemas.microsoft.com/office/powerpoint/2010/main" val="240675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stretch>
            <a:fillRect/>
          </a:stretch>
        </p:blipFill>
        <p:spPr>
          <a:xfrm>
            <a:off x="0" y="1232028"/>
            <a:ext cx="12192000" cy="5591372"/>
          </a:xfrm>
        </p:spPr>
      </p:pic>
      <p:sp>
        <p:nvSpPr>
          <p:cNvPr id="2" name="Title 1"/>
          <p:cNvSpPr>
            <a:spLocks noGrp="1"/>
          </p:cNvSpPr>
          <p:nvPr>
            <p:ph type="title"/>
          </p:nvPr>
        </p:nvSpPr>
        <p:spPr>
          <a:xfrm>
            <a:off x="1028700" y="0"/>
            <a:ext cx="11163300" cy="1492132"/>
          </a:xfrm>
        </p:spPr>
        <p:txBody>
          <a:bodyPr/>
          <a:lstStyle/>
          <a:p>
            <a:r>
              <a:rPr lang="en-US" dirty="0"/>
              <a:t>build awareness to reduce the stigma</a:t>
            </a:r>
          </a:p>
        </p:txBody>
      </p:sp>
    </p:spTree>
    <p:extLst>
      <p:ext uri="{BB962C8B-B14F-4D97-AF65-F5344CB8AC3E}">
        <p14:creationId xmlns:p14="http://schemas.microsoft.com/office/powerpoint/2010/main" val="2110829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is the key: your turn</a:t>
            </a:r>
          </a:p>
        </p:txBody>
      </p:sp>
      <p:sp>
        <p:nvSpPr>
          <p:cNvPr id="3" name="Content Placeholder 2"/>
          <p:cNvSpPr>
            <a:spLocks noGrp="1"/>
          </p:cNvSpPr>
          <p:nvPr>
            <p:ph idx="1"/>
          </p:nvPr>
        </p:nvSpPr>
        <p:spPr/>
        <p:txBody>
          <a:bodyPr/>
          <a:lstStyle/>
          <a:p>
            <a:pPr marL="0" indent="0">
              <a:buNone/>
            </a:pPr>
            <a:r>
              <a:rPr lang="en-US" sz="3600" dirty="0"/>
              <a:t>"You never really understand a person until you consider things from his point of view... Until you climb into his skin and walk around in it.“ </a:t>
            </a:r>
          </a:p>
          <a:p>
            <a:pPr marL="0" indent="0">
              <a:buNone/>
            </a:pPr>
            <a:r>
              <a:rPr lang="en-US" dirty="0"/>
              <a:t>-Atticus Finch, from To Kill a Mockingbird</a:t>
            </a:r>
            <a:br>
              <a:rPr lang="en-US" dirty="0"/>
            </a:br>
            <a:endParaRPr lang="en-US" dirty="0"/>
          </a:p>
        </p:txBody>
      </p:sp>
    </p:spTree>
    <p:extLst>
      <p:ext uri="{BB962C8B-B14F-4D97-AF65-F5344CB8AC3E}">
        <p14:creationId xmlns:p14="http://schemas.microsoft.com/office/powerpoint/2010/main" val="120687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stretch>
            <a:fillRect/>
          </a:stretch>
        </p:blipFill>
        <p:spPr>
          <a:xfrm>
            <a:off x="0" y="0"/>
            <a:ext cx="12191999" cy="6858000"/>
          </a:xfrm>
        </p:spPr>
      </p:pic>
      <p:sp>
        <p:nvSpPr>
          <p:cNvPr id="2" name="Title 1"/>
          <p:cNvSpPr>
            <a:spLocks noGrp="1"/>
          </p:cNvSpPr>
          <p:nvPr>
            <p:ph type="title"/>
          </p:nvPr>
        </p:nvSpPr>
        <p:spPr>
          <a:xfrm>
            <a:off x="326570" y="5365868"/>
            <a:ext cx="12039599" cy="1492132"/>
          </a:xfrm>
        </p:spPr>
        <p:txBody>
          <a:bodyPr>
            <a:normAutofit/>
          </a:bodyPr>
          <a:lstStyle/>
          <a:p>
            <a:r>
              <a:rPr lang="en-US" dirty="0"/>
              <a:t>train </a:t>
            </a:r>
            <a:r>
              <a:rPr lang="en-US" dirty="0" err="1"/>
              <a:t>LEADers</a:t>
            </a:r>
            <a:r>
              <a:rPr lang="en-US" dirty="0"/>
              <a:t> to create  psychological safety</a:t>
            </a:r>
          </a:p>
        </p:txBody>
      </p:sp>
    </p:spTree>
    <p:extLst>
      <p:ext uri="{BB962C8B-B14F-4D97-AF65-F5344CB8AC3E}">
        <p14:creationId xmlns:p14="http://schemas.microsoft.com/office/powerpoint/2010/main" val="281256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urio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60614"/>
            <a:ext cx="11978640" cy="1492132"/>
          </a:xfrm>
        </p:spPr>
        <p:txBody>
          <a:bodyPr/>
          <a:lstStyle/>
          <a:p>
            <a:pPr algn="ctr"/>
            <a:r>
              <a:rPr lang="en-US" dirty="0"/>
              <a:t>FOSTER CURIOSITY OVER CERTAINTY</a:t>
            </a:r>
          </a:p>
        </p:txBody>
      </p:sp>
    </p:spTree>
    <p:extLst>
      <p:ext uri="{BB962C8B-B14F-4D97-AF65-F5344CB8AC3E}">
        <p14:creationId xmlns:p14="http://schemas.microsoft.com/office/powerpoint/2010/main" val="422752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poll</a:t>
            </a:r>
          </a:p>
        </p:txBody>
      </p:sp>
      <p:sp>
        <p:nvSpPr>
          <p:cNvPr id="3" name="Content Placeholder 2"/>
          <p:cNvSpPr>
            <a:spLocks noGrp="1"/>
          </p:cNvSpPr>
          <p:nvPr>
            <p:ph idx="1"/>
          </p:nvPr>
        </p:nvSpPr>
        <p:spPr/>
        <p:txBody>
          <a:bodyPr>
            <a:normAutofit lnSpcReduction="10000"/>
          </a:bodyPr>
          <a:lstStyle/>
          <a:p>
            <a:pPr marL="0" indent="0" fontAlgn="t">
              <a:buNone/>
            </a:pPr>
            <a:r>
              <a:rPr lang="en-US" sz="3200" dirty="0">
                <a:solidFill>
                  <a:schemeClr val="tx1"/>
                </a:solidFill>
              </a:rPr>
              <a:t>Only 15% of American men are over 6'tall. What percentage of male CEOs are over 6' tall?</a:t>
            </a:r>
          </a:p>
          <a:p>
            <a:pPr fontAlgn="t"/>
            <a:r>
              <a:rPr lang="en-US" sz="3200" dirty="0">
                <a:solidFill>
                  <a:schemeClr val="tx1"/>
                </a:solidFill>
              </a:rPr>
              <a:t>20%</a:t>
            </a:r>
          </a:p>
          <a:p>
            <a:pPr fontAlgn="t"/>
            <a:r>
              <a:rPr lang="en-US" sz="3200" dirty="0">
                <a:solidFill>
                  <a:schemeClr val="tx1"/>
                </a:solidFill>
              </a:rPr>
              <a:t>40%</a:t>
            </a:r>
          </a:p>
          <a:p>
            <a:pPr fontAlgn="t"/>
            <a:r>
              <a:rPr lang="en-US" sz="3200" dirty="0">
                <a:solidFill>
                  <a:schemeClr val="tx1"/>
                </a:solidFill>
              </a:rPr>
              <a:t>60%</a:t>
            </a:r>
          </a:p>
          <a:p>
            <a:pPr fontAlgn="t"/>
            <a:r>
              <a:rPr lang="en-US" sz="3200" dirty="0">
                <a:solidFill>
                  <a:schemeClr val="tx1"/>
                </a:solidFill>
              </a:rPr>
              <a:t>75%</a:t>
            </a:r>
          </a:p>
          <a:p>
            <a:endParaRPr lang="en-US" dirty="0"/>
          </a:p>
        </p:txBody>
      </p:sp>
    </p:spTree>
    <p:extLst>
      <p:ext uri="{BB962C8B-B14F-4D97-AF65-F5344CB8AC3E}">
        <p14:creationId xmlns:p14="http://schemas.microsoft.com/office/powerpoint/2010/main" val="15750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20348" y="0"/>
            <a:ext cx="7951304" cy="6858000"/>
          </a:xfrm>
          <a:prstGeom prst="rect">
            <a:avLst/>
          </a:prstGeom>
        </p:spPr>
      </p:pic>
    </p:spTree>
    <p:extLst>
      <p:ext uri="{BB962C8B-B14F-4D97-AF65-F5344CB8AC3E}">
        <p14:creationId xmlns:p14="http://schemas.microsoft.com/office/powerpoint/2010/main" val="1803464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p:txBody>
          <a:bodyPr>
            <a:normAutofit/>
          </a:bodyPr>
          <a:lstStyle/>
          <a:p>
            <a:pPr marL="0" indent="0">
              <a:buNone/>
            </a:pPr>
            <a:r>
              <a:rPr lang="en-US" sz="4000" dirty="0">
                <a:solidFill>
                  <a:schemeClr val="tx1"/>
                </a:solidFill>
              </a:rPr>
              <a:t>Brainstorm at your tables: How can you incorporate these solutions at the organizations where you are engaged?</a:t>
            </a:r>
            <a:endParaRPr lang="en-US" sz="4000" dirty="0"/>
          </a:p>
        </p:txBody>
      </p:sp>
    </p:spTree>
    <p:extLst>
      <p:ext uri="{BB962C8B-B14F-4D97-AF65-F5344CB8AC3E}">
        <p14:creationId xmlns:p14="http://schemas.microsoft.com/office/powerpoint/2010/main" val="2801007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251677" y="1262743"/>
            <a:ext cx="10600353" cy="5595257"/>
          </a:xfrm>
        </p:spPr>
        <p:txBody>
          <a:bodyPr>
            <a:normAutofit fontScale="92500" lnSpcReduction="10000"/>
          </a:bodyPr>
          <a:lstStyle/>
          <a:p>
            <a:r>
              <a:rPr lang="en-US" sz="3600" dirty="0">
                <a:solidFill>
                  <a:schemeClr val="tx1"/>
                </a:solidFill>
              </a:rPr>
              <a:t>Implicit Association Test</a:t>
            </a:r>
          </a:p>
          <a:p>
            <a:pPr marL="0" indent="0">
              <a:buNone/>
            </a:pPr>
            <a:r>
              <a:rPr lang="en-US" sz="3600" dirty="0">
                <a:solidFill>
                  <a:schemeClr val="tx1"/>
                </a:solidFill>
                <a:hlinkClick r:id="rId3"/>
              </a:rPr>
              <a:t>https://implicit.harvard.edu/implicit/</a:t>
            </a:r>
            <a:endParaRPr lang="en-US" sz="3600" dirty="0">
              <a:solidFill>
                <a:schemeClr val="tx1"/>
              </a:solidFill>
            </a:endParaRPr>
          </a:p>
          <a:p>
            <a:pPr marL="0" indent="0">
              <a:buNone/>
            </a:pPr>
            <a:endParaRPr lang="en-US" sz="3600" dirty="0">
              <a:solidFill>
                <a:schemeClr val="tx1"/>
              </a:solidFill>
            </a:endParaRPr>
          </a:p>
          <a:p>
            <a:r>
              <a:rPr lang="en-US" sz="3600" dirty="0">
                <a:solidFill>
                  <a:schemeClr val="tx1"/>
                </a:solidFill>
              </a:rPr>
              <a:t>Facebook/Google training videos  </a:t>
            </a:r>
          </a:p>
          <a:p>
            <a:pPr marL="0" indent="0">
              <a:buNone/>
            </a:pPr>
            <a:r>
              <a:rPr lang="en-US" sz="3600" dirty="0">
                <a:solidFill>
                  <a:schemeClr val="tx1"/>
                </a:solidFill>
                <a:hlinkClick r:id="rId4"/>
              </a:rPr>
              <a:t>https://managingbias.fb.com/</a:t>
            </a:r>
            <a:endParaRPr lang="en-US" sz="3600" dirty="0">
              <a:solidFill>
                <a:schemeClr val="tx1"/>
              </a:solidFill>
            </a:endParaRPr>
          </a:p>
          <a:p>
            <a:pPr marL="0" indent="0">
              <a:buNone/>
            </a:pPr>
            <a:r>
              <a:rPr lang="en-US" sz="3600" dirty="0"/>
              <a:t>https://rework.withgoogle.com/subjects/unbiasing/</a:t>
            </a:r>
          </a:p>
          <a:p>
            <a:endParaRPr lang="en-US" sz="3600" dirty="0">
              <a:solidFill>
                <a:schemeClr val="tx1"/>
              </a:solidFill>
            </a:endParaRPr>
          </a:p>
          <a:p>
            <a:r>
              <a:rPr lang="en-US" sz="3600" dirty="0">
                <a:solidFill>
                  <a:schemeClr val="tx1"/>
                </a:solidFill>
              </a:rPr>
              <a:t>Empathy maps </a:t>
            </a:r>
          </a:p>
          <a:p>
            <a:pPr marL="0" indent="0">
              <a:buNone/>
            </a:pPr>
            <a:r>
              <a:rPr lang="en-US" sz="3600" dirty="0">
                <a:solidFill>
                  <a:schemeClr val="tx1"/>
                </a:solidFill>
              </a:rPr>
              <a:t>https://www.blankcanvas.io/canvases/empathy-map</a:t>
            </a:r>
          </a:p>
        </p:txBody>
      </p:sp>
    </p:spTree>
    <p:extLst>
      <p:ext uri="{BB962C8B-B14F-4D97-AF65-F5344CB8AC3E}">
        <p14:creationId xmlns:p14="http://schemas.microsoft.com/office/powerpoint/2010/main" val="184274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251677" y="1262743"/>
            <a:ext cx="10600353" cy="5595257"/>
          </a:xfrm>
        </p:spPr>
        <p:txBody>
          <a:bodyPr>
            <a:normAutofit/>
          </a:bodyPr>
          <a:lstStyle/>
          <a:p>
            <a:pPr marL="0" indent="0">
              <a:buNone/>
            </a:pPr>
            <a:r>
              <a:rPr lang="en-US" sz="3600" dirty="0">
                <a:solidFill>
                  <a:schemeClr val="tx1"/>
                </a:solidFill>
              </a:rPr>
              <a:t>Annettegregg@gmail.com</a:t>
            </a:r>
          </a:p>
          <a:p>
            <a:pPr marL="0" indent="0">
              <a:buNone/>
            </a:pPr>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27958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poll</a:t>
            </a:r>
          </a:p>
        </p:txBody>
      </p:sp>
      <p:sp>
        <p:nvSpPr>
          <p:cNvPr id="3" name="Content Placeholder 2"/>
          <p:cNvSpPr>
            <a:spLocks noGrp="1"/>
          </p:cNvSpPr>
          <p:nvPr>
            <p:ph idx="1"/>
          </p:nvPr>
        </p:nvSpPr>
        <p:spPr/>
        <p:txBody>
          <a:bodyPr>
            <a:normAutofit/>
          </a:bodyPr>
          <a:lstStyle/>
          <a:p>
            <a:pPr marL="0" indent="0" fontAlgn="t">
              <a:buNone/>
            </a:pPr>
            <a:r>
              <a:rPr lang="en-US" sz="3200" dirty="0">
                <a:solidFill>
                  <a:schemeClr val="tx1"/>
                </a:solidFill>
              </a:rPr>
              <a:t>Based on your professional experience, please agree or disagree with this statement: </a:t>
            </a:r>
            <a:r>
              <a:rPr lang="en-US" sz="3200" i="1" dirty="0">
                <a:solidFill>
                  <a:schemeClr val="tx1"/>
                </a:solidFill>
              </a:rPr>
              <a:t>"On the whole men make better business executives than women do."</a:t>
            </a:r>
            <a:endParaRPr lang="en-US" sz="3200" dirty="0">
              <a:solidFill>
                <a:schemeClr val="tx1"/>
              </a:solidFill>
            </a:endParaRPr>
          </a:p>
          <a:p>
            <a:pPr fontAlgn="t"/>
            <a:r>
              <a:rPr lang="en-US" sz="3200" i="1" dirty="0">
                <a:solidFill>
                  <a:schemeClr val="tx1"/>
                </a:solidFill>
              </a:rPr>
              <a:t>Agree </a:t>
            </a:r>
            <a:endParaRPr lang="en-US" sz="3200" dirty="0">
              <a:solidFill>
                <a:schemeClr val="tx1"/>
              </a:solidFill>
            </a:endParaRPr>
          </a:p>
          <a:p>
            <a:pPr fontAlgn="t"/>
            <a:r>
              <a:rPr lang="en-US" sz="3200" i="1" dirty="0">
                <a:solidFill>
                  <a:schemeClr val="tx1"/>
                </a:solidFill>
              </a:rPr>
              <a:t>Disagree</a:t>
            </a:r>
            <a:endParaRPr lang="en-US" sz="3200" dirty="0">
              <a:solidFill>
                <a:schemeClr val="tx1"/>
              </a:solidFill>
            </a:endParaRPr>
          </a:p>
        </p:txBody>
      </p:sp>
    </p:spTree>
    <p:extLst>
      <p:ext uri="{BB962C8B-B14F-4D97-AF65-F5344CB8AC3E}">
        <p14:creationId xmlns:p14="http://schemas.microsoft.com/office/powerpoint/2010/main" val="348205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poll</a:t>
            </a:r>
          </a:p>
        </p:txBody>
      </p:sp>
      <p:sp>
        <p:nvSpPr>
          <p:cNvPr id="3" name="Content Placeholder 2"/>
          <p:cNvSpPr>
            <a:spLocks noGrp="1"/>
          </p:cNvSpPr>
          <p:nvPr>
            <p:ph idx="1"/>
          </p:nvPr>
        </p:nvSpPr>
        <p:spPr/>
        <p:txBody>
          <a:bodyPr>
            <a:normAutofit/>
          </a:bodyPr>
          <a:lstStyle/>
          <a:p>
            <a:pPr marL="0" indent="0" fontAlgn="t">
              <a:buNone/>
            </a:pPr>
            <a:r>
              <a:rPr lang="en-US" sz="3200" i="1" dirty="0">
                <a:solidFill>
                  <a:schemeClr val="tx1"/>
                </a:solidFill>
              </a:rPr>
              <a:t>I have chosen a candidate based on his/her "fit" with my team</a:t>
            </a:r>
            <a:endParaRPr lang="en-US" sz="3200" dirty="0">
              <a:solidFill>
                <a:schemeClr val="tx1"/>
              </a:solidFill>
            </a:endParaRPr>
          </a:p>
          <a:p>
            <a:pPr fontAlgn="t"/>
            <a:r>
              <a:rPr lang="en-US" sz="3200" i="1" dirty="0">
                <a:solidFill>
                  <a:schemeClr val="tx1"/>
                </a:solidFill>
              </a:rPr>
              <a:t>Yes</a:t>
            </a:r>
            <a:endParaRPr lang="en-US" sz="3200" dirty="0">
              <a:solidFill>
                <a:schemeClr val="tx1"/>
              </a:solidFill>
            </a:endParaRPr>
          </a:p>
          <a:p>
            <a:pPr fontAlgn="t"/>
            <a:r>
              <a:rPr lang="en-US" sz="3200" i="1" dirty="0">
                <a:solidFill>
                  <a:schemeClr val="tx1"/>
                </a:solidFill>
              </a:rPr>
              <a:t>No</a:t>
            </a:r>
            <a:endParaRPr lang="en-US" sz="3200" dirty="0">
              <a:solidFill>
                <a:schemeClr val="tx1"/>
              </a:solidFill>
            </a:endParaRPr>
          </a:p>
        </p:txBody>
      </p:sp>
    </p:spTree>
    <p:extLst>
      <p:ext uri="{BB962C8B-B14F-4D97-AF65-F5344CB8AC3E}">
        <p14:creationId xmlns:p14="http://schemas.microsoft.com/office/powerpoint/2010/main" val="247289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poll</a:t>
            </a:r>
          </a:p>
        </p:txBody>
      </p:sp>
      <p:sp>
        <p:nvSpPr>
          <p:cNvPr id="3" name="Content Placeholder 2"/>
          <p:cNvSpPr>
            <a:spLocks noGrp="1"/>
          </p:cNvSpPr>
          <p:nvPr>
            <p:ph idx="1"/>
          </p:nvPr>
        </p:nvSpPr>
        <p:spPr/>
        <p:txBody>
          <a:bodyPr>
            <a:normAutofit/>
          </a:bodyPr>
          <a:lstStyle/>
          <a:p>
            <a:pPr marL="0" indent="0" fontAlgn="t">
              <a:buNone/>
            </a:pPr>
            <a:r>
              <a:rPr lang="en-US" sz="3200" i="1" dirty="0">
                <a:solidFill>
                  <a:schemeClr val="tx1"/>
                </a:solidFill>
              </a:rPr>
              <a:t>I feel I have been discriminated against in my career</a:t>
            </a:r>
            <a:endParaRPr lang="en-US" sz="3200" dirty="0">
              <a:solidFill>
                <a:schemeClr val="tx1"/>
              </a:solidFill>
            </a:endParaRPr>
          </a:p>
          <a:p>
            <a:pPr fontAlgn="t"/>
            <a:r>
              <a:rPr lang="en-US" sz="3200" i="1" dirty="0">
                <a:solidFill>
                  <a:schemeClr val="tx1"/>
                </a:solidFill>
              </a:rPr>
              <a:t>Yes</a:t>
            </a:r>
            <a:endParaRPr lang="en-US" sz="3200" dirty="0">
              <a:solidFill>
                <a:schemeClr val="tx1"/>
              </a:solidFill>
            </a:endParaRPr>
          </a:p>
          <a:p>
            <a:pPr fontAlgn="t"/>
            <a:r>
              <a:rPr lang="en-US" sz="3200" i="1" dirty="0">
                <a:solidFill>
                  <a:schemeClr val="tx1"/>
                </a:solidFill>
              </a:rPr>
              <a:t>No</a:t>
            </a:r>
            <a:endParaRPr lang="en-US" sz="3200" dirty="0">
              <a:solidFill>
                <a:schemeClr val="tx1"/>
              </a:solidFill>
            </a:endParaRPr>
          </a:p>
        </p:txBody>
      </p:sp>
    </p:spTree>
    <p:extLst>
      <p:ext uri="{BB962C8B-B14F-4D97-AF65-F5344CB8AC3E}">
        <p14:creationId xmlns:p14="http://schemas.microsoft.com/office/powerpoint/2010/main" val="18985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p:txBody>
          <a:bodyPr/>
          <a:lstStyle/>
          <a:p>
            <a:r>
              <a:rPr lang="en-US" sz="4000" dirty="0"/>
              <a:t>Form groups of two or three people each</a:t>
            </a:r>
          </a:p>
          <a:p>
            <a:r>
              <a:rPr lang="en-US" sz="4000" dirty="0"/>
              <a:t>Introduce yourself: name, title, handshake</a:t>
            </a:r>
          </a:p>
          <a:p>
            <a:r>
              <a:rPr lang="en-US" sz="4000" dirty="0"/>
              <a:t>Then answer the question “If you really knew me, you’d know….”</a:t>
            </a:r>
          </a:p>
          <a:p>
            <a:endParaRPr lang="en-US" dirty="0"/>
          </a:p>
        </p:txBody>
      </p:sp>
    </p:spTree>
    <p:extLst>
      <p:ext uri="{BB962C8B-B14F-4D97-AF65-F5344CB8AC3E}">
        <p14:creationId xmlns:p14="http://schemas.microsoft.com/office/powerpoint/2010/main" val="117505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causes</a:t>
            </a:r>
          </a:p>
        </p:txBody>
      </p:sp>
      <p:sp>
        <p:nvSpPr>
          <p:cNvPr id="3" name="Text Placeholder 2"/>
          <p:cNvSpPr>
            <a:spLocks noGrp="1"/>
          </p:cNvSpPr>
          <p:nvPr>
            <p:ph type="body" idx="1"/>
          </p:nvPr>
        </p:nvSpPr>
        <p:spPr/>
        <p:txBody>
          <a:bodyPr/>
          <a:lstStyle/>
          <a:p>
            <a:r>
              <a:rPr lang="en-US" dirty="0">
                <a:solidFill>
                  <a:schemeClr val="accent2">
                    <a:lumMod val="60000"/>
                    <a:lumOff val="40000"/>
                  </a:schemeClr>
                </a:solidFill>
              </a:rPr>
              <a:t>It’s all about the brain</a:t>
            </a:r>
          </a:p>
        </p:txBody>
      </p:sp>
    </p:spTree>
    <p:extLst>
      <p:ext uri="{BB962C8B-B14F-4D97-AF65-F5344CB8AC3E}">
        <p14:creationId xmlns:p14="http://schemas.microsoft.com/office/powerpoint/2010/main" val="156650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a:t>
            </a:r>
          </a:p>
        </p:txBody>
      </p:sp>
      <p:sp>
        <p:nvSpPr>
          <p:cNvPr id="5" name="Content Placeholder 4"/>
          <p:cNvSpPr>
            <a:spLocks noGrp="1"/>
          </p:cNvSpPr>
          <p:nvPr>
            <p:ph idx="1"/>
          </p:nvPr>
        </p:nvSpPr>
        <p:spPr/>
        <p:txBody>
          <a:bodyPr>
            <a:noAutofit/>
          </a:bodyPr>
          <a:lstStyle/>
          <a:p>
            <a:pPr marL="0" indent="0">
              <a:buNone/>
            </a:pPr>
            <a:r>
              <a:rPr lang="en-US" sz="3600" dirty="0"/>
              <a:t>An </a:t>
            </a:r>
            <a:r>
              <a:rPr lang="en-US" sz="3600" b="1" dirty="0"/>
              <a:t>implicit</a:t>
            </a:r>
            <a:r>
              <a:rPr lang="en-US" sz="3600" dirty="0"/>
              <a:t> </a:t>
            </a:r>
            <a:r>
              <a:rPr lang="en-US" sz="3600" b="1" dirty="0"/>
              <a:t>stereotype</a:t>
            </a:r>
            <a:r>
              <a:rPr lang="en-US" sz="3600" dirty="0"/>
              <a:t> or bias is the unconscious attribution of particular qualities to a member of a certain social group. </a:t>
            </a:r>
            <a:r>
              <a:rPr lang="en-US" sz="3600" b="1" dirty="0"/>
              <a:t>Implicit</a:t>
            </a:r>
            <a:r>
              <a:rPr lang="en-US" sz="3600" dirty="0"/>
              <a:t> </a:t>
            </a:r>
            <a:r>
              <a:rPr lang="en-US" sz="3600" b="1" dirty="0"/>
              <a:t>stereotypes</a:t>
            </a:r>
            <a:r>
              <a:rPr lang="en-US" sz="3600" dirty="0"/>
              <a:t> are influenced by experience, and are based on learned associations between various qualities and social categories, including race or gender.</a:t>
            </a:r>
          </a:p>
        </p:txBody>
      </p:sp>
    </p:spTree>
    <p:extLst>
      <p:ext uri="{BB962C8B-B14F-4D97-AF65-F5344CB8AC3E}">
        <p14:creationId xmlns:p14="http://schemas.microsoft.com/office/powerpoint/2010/main" val="2678991015"/>
      </p:ext>
    </p:extLst>
  </p:cSld>
  <p:clrMapOvr>
    <a:masterClrMapping/>
  </p:clrMapOvr>
</p:sld>
</file>

<file path=ppt/theme/theme1.xml><?xml version="1.0" encoding="utf-8"?>
<a:theme xmlns:a="http://schemas.openxmlformats.org/drawingml/2006/main" name="Badg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612</TotalTime>
  <Words>2970</Words>
  <Application>Microsoft Office PowerPoint</Application>
  <PresentationFormat>Widescreen</PresentationFormat>
  <Paragraphs>292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FuturaPTWebBold</vt:lpstr>
      <vt:lpstr>Gill Sans MT</vt:lpstr>
      <vt:lpstr>Impact</vt:lpstr>
      <vt:lpstr>Badge</vt:lpstr>
      <vt:lpstr>Making it fair: conquering hidden bias</vt:lpstr>
      <vt:lpstr>Agenda </vt:lpstr>
      <vt:lpstr>A quick poll</vt:lpstr>
      <vt:lpstr>A quick poll</vt:lpstr>
      <vt:lpstr>A quick poll</vt:lpstr>
      <vt:lpstr>A quick poll</vt:lpstr>
      <vt:lpstr>Your turn</vt:lpstr>
      <vt:lpstr>Definition and causes</vt:lpstr>
      <vt:lpstr>definition</vt:lpstr>
      <vt:lpstr>PowerPoint Presentation</vt:lpstr>
      <vt:lpstr>PowerPoint Presentation</vt:lpstr>
      <vt:lpstr>PowerPoint Presentation</vt:lpstr>
      <vt:lpstr>Dangers of hidden bias </vt:lpstr>
      <vt:lpstr>PowerPoint Presentation</vt:lpstr>
      <vt:lpstr>PowerPoint Presentation</vt:lpstr>
      <vt:lpstr>Women rank higher than men in these core leadership areas</vt:lpstr>
      <vt:lpstr>Recognizing hidden bias </vt:lpstr>
      <vt:lpstr>hidden bias: common types</vt:lpstr>
      <vt:lpstr>hidden bias: other types</vt:lpstr>
      <vt:lpstr>PowerPoint Presentation</vt:lpstr>
      <vt:lpstr>other biases affecting the workplace</vt:lpstr>
      <vt:lpstr>Biases about people or groups</vt:lpstr>
      <vt:lpstr>Biases about ideas</vt:lpstr>
      <vt:lpstr>Solutions for hidden bias </vt:lpstr>
      <vt:lpstr>EXAMINE traditional diversity programs</vt:lpstr>
      <vt:lpstr>build awareness to reduce the stigma</vt:lpstr>
      <vt:lpstr>Empathy is the key: your turn</vt:lpstr>
      <vt:lpstr>train LEADers to create  psychological safety</vt:lpstr>
      <vt:lpstr>FOSTER CURIOSITY OVER CERTAINTY</vt:lpstr>
      <vt:lpstr>PowerPoint Presentation</vt:lpstr>
      <vt:lpstr>Your turn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Conquering unconscious bias</dc:title>
  <dc:creator>Annette Gregg</dc:creator>
  <cp:lastModifiedBy>Annette Gregg</cp:lastModifiedBy>
  <cp:revision>114</cp:revision>
  <dcterms:created xsi:type="dcterms:W3CDTF">2016-12-27T00:18:46Z</dcterms:created>
  <dcterms:modified xsi:type="dcterms:W3CDTF">2018-02-02T16:14:11Z</dcterms:modified>
</cp:coreProperties>
</file>